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diagrams/quickStyle1.xml" ContentType="application/vnd.openxmlformats-officedocument.drawingml.diagramStyl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58"/>
  </p:notesMasterIdLst>
  <p:handoutMasterIdLst>
    <p:handoutMasterId r:id="rId59"/>
  </p:handoutMasterIdLst>
  <p:sldIdLst>
    <p:sldId id="300" r:id="rId2"/>
    <p:sldId id="441" r:id="rId3"/>
    <p:sldId id="443" r:id="rId4"/>
    <p:sldId id="444" r:id="rId5"/>
    <p:sldId id="476" r:id="rId6"/>
    <p:sldId id="447" r:id="rId7"/>
    <p:sldId id="510" r:id="rId8"/>
    <p:sldId id="511" r:id="rId9"/>
    <p:sldId id="512" r:id="rId10"/>
    <p:sldId id="515" r:id="rId11"/>
    <p:sldId id="523" r:id="rId12"/>
    <p:sldId id="522" r:id="rId13"/>
    <p:sldId id="525" r:id="rId14"/>
    <p:sldId id="531" r:id="rId15"/>
    <p:sldId id="602" r:id="rId16"/>
    <p:sldId id="606" r:id="rId17"/>
    <p:sldId id="607" r:id="rId18"/>
    <p:sldId id="484" r:id="rId19"/>
    <p:sldId id="491" r:id="rId20"/>
    <p:sldId id="494" r:id="rId21"/>
    <p:sldId id="496" r:id="rId22"/>
    <p:sldId id="499" r:id="rId23"/>
    <p:sldId id="500" r:id="rId24"/>
    <p:sldId id="639" r:id="rId25"/>
    <p:sldId id="611" r:id="rId26"/>
    <p:sldId id="541" r:id="rId27"/>
    <p:sldId id="587" r:id="rId28"/>
    <p:sldId id="554" r:id="rId29"/>
    <p:sldId id="560" r:id="rId30"/>
    <p:sldId id="562" r:id="rId31"/>
    <p:sldId id="694" r:id="rId32"/>
    <p:sldId id="695" r:id="rId33"/>
    <p:sldId id="688" r:id="rId34"/>
    <p:sldId id="690" r:id="rId35"/>
    <p:sldId id="689" r:id="rId36"/>
    <p:sldId id="691" r:id="rId37"/>
    <p:sldId id="668" r:id="rId38"/>
    <p:sldId id="670" r:id="rId39"/>
    <p:sldId id="677" r:id="rId40"/>
    <p:sldId id="675" r:id="rId41"/>
    <p:sldId id="692" r:id="rId42"/>
    <p:sldId id="693" r:id="rId43"/>
    <p:sldId id="697" r:id="rId44"/>
    <p:sldId id="696" r:id="rId45"/>
    <p:sldId id="682" r:id="rId46"/>
    <p:sldId id="683" r:id="rId47"/>
    <p:sldId id="657" r:id="rId48"/>
    <p:sldId id="659" r:id="rId49"/>
    <p:sldId id="685" r:id="rId50"/>
    <p:sldId id="686" r:id="rId51"/>
    <p:sldId id="661" r:id="rId52"/>
    <p:sldId id="664" r:id="rId53"/>
    <p:sldId id="430" r:id="rId54"/>
    <p:sldId id="681" r:id="rId55"/>
    <p:sldId id="680" r:id="rId56"/>
    <p:sldId id="679" r:id="rId57"/>
  </p:sldIdLst>
  <p:sldSz cx="9144000" cy="6858000" type="screen4x3"/>
  <p:notesSz cx="6997700" cy="9271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4000" kern="1200">
        <a:solidFill>
          <a:schemeClr val="tx1"/>
        </a:solidFill>
        <a:latin typeface="Arial" charset="0"/>
        <a:ea typeface="+mn-ea"/>
        <a:cs typeface="+mn-cs"/>
      </a:defRPr>
    </a:lvl1pPr>
    <a:lvl2pPr marL="457200" algn="l" rtl="0" eaLnBrk="0" fontAlgn="base" hangingPunct="0">
      <a:spcBef>
        <a:spcPct val="0"/>
      </a:spcBef>
      <a:spcAft>
        <a:spcPct val="0"/>
      </a:spcAft>
      <a:defRPr sz="4000" kern="1200">
        <a:solidFill>
          <a:schemeClr val="tx1"/>
        </a:solidFill>
        <a:latin typeface="Arial" charset="0"/>
        <a:ea typeface="+mn-ea"/>
        <a:cs typeface="+mn-cs"/>
      </a:defRPr>
    </a:lvl2pPr>
    <a:lvl3pPr marL="914400" algn="l" rtl="0" eaLnBrk="0" fontAlgn="base" hangingPunct="0">
      <a:spcBef>
        <a:spcPct val="0"/>
      </a:spcBef>
      <a:spcAft>
        <a:spcPct val="0"/>
      </a:spcAft>
      <a:defRPr sz="4000" kern="1200">
        <a:solidFill>
          <a:schemeClr val="tx1"/>
        </a:solidFill>
        <a:latin typeface="Arial" charset="0"/>
        <a:ea typeface="+mn-ea"/>
        <a:cs typeface="+mn-cs"/>
      </a:defRPr>
    </a:lvl3pPr>
    <a:lvl4pPr marL="1371600" algn="l" rtl="0" eaLnBrk="0" fontAlgn="base" hangingPunct="0">
      <a:spcBef>
        <a:spcPct val="0"/>
      </a:spcBef>
      <a:spcAft>
        <a:spcPct val="0"/>
      </a:spcAft>
      <a:defRPr sz="4000" kern="1200">
        <a:solidFill>
          <a:schemeClr val="tx1"/>
        </a:solidFill>
        <a:latin typeface="Arial" charset="0"/>
        <a:ea typeface="+mn-ea"/>
        <a:cs typeface="+mn-cs"/>
      </a:defRPr>
    </a:lvl4pPr>
    <a:lvl5pPr marL="1828800" algn="l" rtl="0" eaLnBrk="0" fontAlgn="base" hangingPunct="0">
      <a:spcBef>
        <a:spcPct val="0"/>
      </a:spcBef>
      <a:spcAft>
        <a:spcPct val="0"/>
      </a:spcAft>
      <a:defRPr sz="4000" kern="1200">
        <a:solidFill>
          <a:schemeClr val="tx1"/>
        </a:solidFill>
        <a:latin typeface="Arial" charset="0"/>
        <a:ea typeface="+mn-ea"/>
        <a:cs typeface="+mn-cs"/>
      </a:defRPr>
    </a:lvl5pPr>
    <a:lvl6pPr marL="2286000" algn="l" defTabSz="914400" rtl="0" eaLnBrk="1" latinLnBrk="0" hangingPunct="1">
      <a:defRPr sz="4000" kern="1200">
        <a:solidFill>
          <a:schemeClr val="tx1"/>
        </a:solidFill>
        <a:latin typeface="Arial" charset="0"/>
        <a:ea typeface="+mn-ea"/>
        <a:cs typeface="+mn-cs"/>
      </a:defRPr>
    </a:lvl6pPr>
    <a:lvl7pPr marL="2743200" algn="l" defTabSz="914400" rtl="0" eaLnBrk="1" latinLnBrk="0" hangingPunct="1">
      <a:defRPr sz="4000" kern="1200">
        <a:solidFill>
          <a:schemeClr val="tx1"/>
        </a:solidFill>
        <a:latin typeface="Arial" charset="0"/>
        <a:ea typeface="+mn-ea"/>
        <a:cs typeface="+mn-cs"/>
      </a:defRPr>
    </a:lvl7pPr>
    <a:lvl8pPr marL="3200400" algn="l" defTabSz="914400" rtl="0" eaLnBrk="1" latinLnBrk="0" hangingPunct="1">
      <a:defRPr sz="4000" kern="1200">
        <a:solidFill>
          <a:schemeClr val="tx1"/>
        </a:solidFill>
        <a:latin typeface="Arial" charset="0"/>
        <a:ea typeface="+mn-ea"/>
        <a:cs typeface="+mn-cs"/>
      </a:defRPr>
    </a:lvl8pPr>
    <a:lvl9pPr marL="3657600" algn="l" defTabSz="914400" rtl="0" eaLnBrk="1" latinLnBrk="0" hangingPunct="1">
      <a:defRPr sz="4000"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rad Bales" initials="J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180F9B"/>
    <a:srgbClr val="FFFFCC"/>
    <a:srgbClr val="FFFFD9"/>
    <a:srgbClr val="D894DA"/>
    <a:srgbClr val="D40A0A"/>
    <a:srgbClr val="002F57"/>
    <a:srgbClr val="201258"/>
    <a:srgbClr val="FFCC99"/>
    <a:srgbClr val="11027C"/>
    <a:srgbClr val="99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1" autoAdjust="0"/>
    <p:restoredTop sz="76396" autoAdjust="0"/>
  </p:normalViewPr>
  <p:slideViewPr>
    <p:cSldViewPr>
      <p:cViewPr>
        <p:scale>
          <a:sx n="80" d="100"/>
          <a:sy n="80" d="100"/>
        </p:scale>
        <p:origin x="-522" y="-72"/>
      </p:cViewPr>
      <p:guideLst>
        <p:guide orient="horz" pos="4032"/>
        <p:guide orient="horz" pos="768"/>
        <p:guide pos="288"/>
        <p:guide pos="54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81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igsaaaewfsdev4\nwishtdocs\nwisweb\Statistics\NWISWeb-Metrics.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722513089005231E-2"/>
          <c:y val="2.6101141924959371E-2"/>
          <c:w val="0.87120418848167569"/>
          <c:h val="0.84176182707993474"/>
        </c:manualLayout>
      </c:layout>
      <c:barChart>
        <c:barDir val="col"/>
        <c:grouping val="clustered"/>
        <c:ser>
          <c:idx val="0"/>
          <c:order val="0"/>
          <c:spPr>
            <a:solidFill>
              <a:schemeClr val="lt1"/>
            </a:solidFill>
            <a:ln w="25400" cap="flat" cmpd="sng" algn="ctr">
              <a:solidFill>
                <a:schemeClr val="dk1"/>
              </a:solidFill>
              <a:prstDash val="solid"/>
            </a:ln>
            <a:effectLst/>
          </c:spPr>
          <c:cat>
            <c:numRef>
              <c:f>'Monthly Statistics'!$A$4:$A$120</c:f>
              <c:numCache>
                <c:formatCode>[$-409]mmm\-yy;@</c:formatCode>
                <c:ptCount val="117"/>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37501</c:v>
                </c:pt>
                <c:pt idx="21">
                  <c:v>37531</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38081</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39120</c:v>
                </c:pt>
                <c:pt idx="74">
                  <c:v>39148</c:v>
                </c:pt>
                <c:pt idx="75">
                  <c:v>39179</c:v>
                </c:pt>
                <c:pt idx="76">
                  <c:v>39209</c:v>
                </c:pt>
                <c:pt idx="77">
                  <c:v>39240</c:v>
                </c:pt>
                <c:pt idx="78">
                  <c:v>39271</c:v>
                </c:pt>
                <c:pt idx="79">
                  <c:v>39301</c:v>
                </c:pt>
                <c:pt idx="80">
                  <c:v>39332</c:v>
                </c:pt>
                <c:pt idx="81">
                  <c:v>39362</c:v>
                </c:pt>
                <c:pt idx="82">
                  <c:v>39393</c:v>
                </c:pt>
                <c:pt idx="83">
                  <c:v>39423</c:v>
                </c:pt>
                <c:pt idx="84">
                  <c:v>39455</c:v>
                </c:pt>
                <c:pt idx="85">
                  <c:v>39486</c:v>
                </c:pt>
                <c:pt idx="86">
                  <c:v>39515</c:v>
                </c:pt>
                <c:pt idx="87">
                  <c:v>39546</c:v>
                </c:pt>
                <c:pt idx="88">
                  <c:v>39576</c:v>
                </c:pt>
                <c:pt idx="89">
                  <c:v>39607</c:v>
                </c:pt>
                <c:pt idx="90">
                  <c:v>39637</c:v>
                </c:pt>
                <c:pt idx="91">
                  <c:v>39668</c:v>
                </c:pt>
                <c:pt idx="92">
                  <c:v>39699</c:v>
                </c:pt>
                <c:pt idx="93">
                  <c:v>39729</c:v>
                </c:pt>
                <c:pt idx="94">
                  <c:v>39760</c:v>
                </c:pt>
                <c:pt idx="95">
                  <c:v>39790</c:v>
                </c:pt>
                <c:pt idx="96">
                  <c:v>39822</c:v>
                </c:pt>
                <c:pt idx="97">
                  <c:v>39853</c:v>
                </c:pt>
                <c:pt idx="98">
                  <c:v>39881</c:v>
                </c:pt>
                <c:pt idx="99">
                  <c:v>39912</c:v>
                </c:pt>
                <c:pt idx="100">
                  <c:v>39942</c:v>
                </c:pt>
                <c:pt idx="101">
                  <c:v>39973</c:v>
                </c:pt>
                <c:pt idx="102">
                  <c:v>40003</c:v>
                </c:pt>
                <c:pt idx="103">
                  <c:v>40034</c:v>
                </c:pt>
                <c:pt idx="104">
                  <c:v>40065</c:v>
                </c:pt>
                <c:pt idx="105">
                  <c:v>40095</c:v>
                </c:pt>
                <c:pt idx="106">
                  <c:v>40126</c:v>
                </c:pt>
                <c:pt idx="107">
                  <c:v>40156</c:v>
                </c:pt>
                <c:pt idx="108">
                  <c:v>40188</c:v>
                </c:pt>
                <c:pt idx="109">
                  <c:v>40219</c:v>
                </c:pt>
                <c:pt idx="110">
                  <c:v>40247</c:v>
                </c:pt>
                <c:pt idx="111">
                  <c:v>40278</c:v>
                </c:pt>
                <c:pt idx="112">
                  <c:v>40308</c:v>
                </c:pt>
                <c:pt idx="113">
                  <c:v>40339</c:v>
                </c:pt>
                <c:pt idx="114">
                  <c:v>40369</c:v>
                </c:pt>
                <c:pt idx="115">
                  <c:v>40401</c:v>
                </c:pt>
                <c:pt idx="116">
                  <c:v>40431</c:v>
                </c:pt>
              </c:numCache>
            </c:numRef>
          </c:cat>
          <c:val>
            <c:numRef>
              <c:f>'Monthly Statistics'!$K$4:$K$120</c:f>
              <c:numCache>
                <c:formatCode>0.00</c:formatCode>
                <c:ptCount val="117"/>
                <c:pt idx="0">
                  <c:v>0.2200000000000002</c:v>
                </c:pt>
                <c:pt idx="1">
                  <c:v>5.0000000000000086E-2</c:v>
                </c:pt>
                <c:pt idx="2">
                  <c:v>9.0000000000000066E-2</c:v>
                </c:pt>
                <c:pt idx="3">
                  <c:v>8.0000000000000224E-2</c:v>
                </c:pt>
                <c:pt idx="4">
                  <c:v>0.30000000000000032</c:v>
                </c:pt>
                <c:pt idx="5">
                  <c:v>0.83000000000000063</c:v>
                </c:pt>
                <c:pt idx="6">
                  <c:v>0.66000000000000236</c:v>
                </c:pt>
                <c:pt idx="7">
                  <c:v>0.87000000000000188</c:v>
                </c:pt>
                <c:pt idx="8">
                  <c:v>0.68000000000000105</c:v>
                </c:pt>
                <c:pt idx="9">
                  <c:v>0.81</c:v>
                </c:pt>
                <c:pt idx="10">
                  <c:v>0.99</c:v>
                </c:pt>
                <c:pt idx="11">
                  <c:v>1.08</c:v>
                </c:pt>
                <c:pt idx="12">
                  <c:v>0.87000000000000188</c:v>
                </c:pt>
                <c:pt idx="13">
                  <c:v>0.74000000000000188</c:v>
                </c:pt>
                <c:pt idx="14">
                  <c:v>1.1900000000000037</c:v>
                </c:pt>
                <c:pt idx="15">
                  <c:v>1.34</c:v>
                </c:pt>
                <c:pt idx="16">
                  <c:v>1.43</c:v>
                </c:pt>
                <c:pt idx="17">
                  <c:v>1.29</c:v>
                </c:pt>
                <c:pt idx="18">
                  <c:v>1.35</c:v>
                </c:pt>
                <c:pt idx="19">
                  <c:v>1.21</c:v>
                </c:pt>
                <c:pt idx="20">
                  <c:v>1.1599999999999957</c:v>
                </c:pt>
                <c:pt idx="21">
                  <c:v>1.2</c:v>
                </c:pt>
                <c:pt idx="22">
                  <c:v>1.1800000000000037</c:v>
                </c:pt>
                <c:pt idx="23">
                  <c:v>1.27</c:v>
                </c:pt>
                <c:pt idx="24">
                  <c:v>1.37</c:v>
                </c:pt>
                <c:pt idx="25">
                  <c:v>1.45</c:v>
                </c:pt>
                <c:pt idx="26">
                  <c:v>2.0099999999999998</c:v>
                </c:pt>
                <c:pt idx="27">
                  <c:v>1.8900000000000001</c:v>
                </c:pt>
                <c:pt idx="28">
                  <c:v>2.3199999999999967</c:v>
                </c:pt>
                <c:pt idx="29">
                  <c:v>2.0299999999999998</c:v>
                </c:pt>
                <c:pt idx="30">
                  <c:v>1.86</c:v>
                </c:pt>
                <c:pt idx="31">
                  <c:v>1.6800000000000037</c:v>
                </c:pt>
                <c:pt idx="32">
                  <c:v>1.9700000000000024</c:v>
                </c:pt>
                <c:pt idx="33">
                  <c:v>1.9500000000000024</c:v>
                </c:pt>
                <c:pt idx="34">
                  <c:v>2.65</c:v>
                </c:pt>
                <c:pt idx="35">
                  <c:v>2.5299999999999998</c:v>
                </c:pt>
                <c:pt idx="36">
                  <c:v>5.13</c:v>
                </c:pt>
                <c:pt idx="37">
                  <c:v>5.3</c:v>
                </c:pt>
                <c:pt idx="38">
                  <c:v>5.94</c:v>
                </c:pt>
                <c:pt idx="39">
                  <c:v>6.6599999999999975</c:v>
                </c:pt>
                <c:pt idx="40">
                  <c:v>8.61</c:v>
                </c:pt>
                <c:pt idx="41">
                  <c:v>7.85</c:v>
                </c:pt>
                <c:pt idx="42">
                  <c:v>6.81</c:v>
                </c:pt>
                <c:pt idx="43">
                  <c:v>7</c:v>
                </c:pt>
                <c:pt idx="44">
                  <c:v>8.5400000000000009</c:v>
                </c:pt>
                <c:pt idx="45">
                  <c:v>7.9300000000000024</c:v>
                </c:pt>
                <c:pt idx="46">
                  <c:v>7.6899999999999995</c:v>
                </c:pt>
                <c:pt idx="47">
                  <c:v>8.65</c:v>
                </c:pt>
                <c:pt idx="48">
                  <c:v>9.0300000000000011</c:v>
                </c:pt>
                <c:pt idx="49">
                  <c:v>7.76</c:v>
                </c:pt>
                <c:pt idx="50">
                  <c:v>9.1399999999999988</c:v>
                </c:pt>
                <c:pt idx="51">
                  <c:v>9.7399999999999984</c:v>
                </c:pt>
                <c:pt idx="52">
                  <c:v>11.33</c:v>
                </c:pt>
                <c:pt idx="53">
                  <c:v>10.850000000000026</c:v>
                </c:pt>
                <c:pt idx="54">
                  <c:v>10.52</c:v>
                </c:pt>
                <c:pt idx="55">
                  <c:v>10.8</c:v>
                </c:pt>
                <c:pt idx="56">
                  <c:v>13.19</c:v>
                </c:pt>
                <c:pt idx="57">
                  <c:v>14.29</c:v>
                </c:pt>
                <c:pt idx="58">
                  <c:v>13.54</c:v>
                </c:pt>
                <c:pt idx="59">
                  <c:v>17.279999999999987</c:v>
                </c:pt>
                <c:pt idx="60">
                  <c:v>18.559999999999999</c:v>
                </c:pt>
                <c:pt idx="61">
                  <c:v>15.629999999999999</c:v>
                </c:pt>
                <c:pt idx="62">
                  <c:v>15.88</c:v>
                </c:pt>
                <c:pt idx="63">
                  <c:v>14.92</c:v>
                </c:pt>
                <c:pt idx="64">
                  <c:v>17.04</c:v>
                </c:pt>
                <c:pt idx="65">
                  <c:v>14.68</c:v>
                </c:pt>
                <c:pt idx="66">
                  <c:v>13.03</c:v>
                </c:pt>
                <c:pt idx="67">
                  <c:v>11.16</c:v>
                </c:pt>
                <c:pt idx="68">
                  <c:v>10.57</c:v>
                </c:pt>
                <c:pt idx="69">
                  <c:v>10.239999999999998</c:v>
                </c:pt>
                <c:pt idx="70">
                  <c:v>9.57</c:v>
                </c:pt>
                <c:pt idx="71">
                  <c:v>8.2299999999999986</c:v>
                </c:pt>
                <c:pt idx="72">
                  <c:v>10.52</c:v>
                </c:pt>
                <c:pt idx="73">
                  <c:v>8.0300000000000011</c:v>
                </c:pt>
                <c:pt idx="74">
                  <c:v>10.31</c:v>
                </c:pt>
                <c:pt idx="75">
                  <c:v>10.18</c:v>
                </c:pt>
                <c:pt idx="76">
                  <c:v>10.53</c:v>
                </c:pt>
                <c:pt idx="77">
                  <c:v>10.3</c:v>
                </c:pt>
                <c:pt idx="78">
                  <c:v>10.68</c:v>
                </c:pt>
                <c:pt idx="79">
                  <c:v>11</c:v>
                </c:pt>
                <c:pt idx="80">
                  <c:v>9.58</c:v>
                </c:pt>
                <c:pt idx="81">
                  <c:v>10.98</c:v>
                </c:pt>
                <c:pt idx="82">
                  <c:v>8.620000000000001</c:v>
                </c:pt>
                <c:pt idx="83">
                  <c:v>9.49</c:v>
                </c:pt>
                <c:pt idx="84">
                  <c:v>10.15</c:v>
                </c:pt>
                <c:pt idx="85">
                  <c:v>10.47</c:v>
                </c:pt>
                <c:pt idx="86">
                  <c:v>13.719999999999999</c:v>
                </c:pt>
                <c:pt idx="87">
                  <c:v>12.69</c:v>
                </c:pt>
                <c:pt idx="88">
                  <c:v>14.3</c:v>
                </c:pt>
                <c:pt idx="89">
                  <c:v>15.15</c:v>
                </c:pt>
                <c:pt idx="90">
                  <c:v>14.370000000000006</c:v>
                </c:pt>
                <c:pt idx="91">
                  <c:v>13.51</c:v>
                </c:pt>
                <c:pt idx="92">
                  <c:v>13.68</c:v>
                </c:pt>
                <c:pt idx="93">
                  <c:v>15.61</c:v>
                </c:pt>
                <c:pt idx="94">
                  <c:v>15.03</c:v>
                </c:pt>
                <c:pt idx="95">
                  <c:v>12.6</c:v>
                </c:pt>
                <c:pt idx="96">
                  <c:v>13.139999999999999</c:v>
                </c:pt>
                <c:pt idx="97">
                  <c:v>11.77</c:v>
                </c:pt>
                <c:pt idx="98">
                  <c:v>14.58</c:v>
                </c:pt>
                <c:pt idx="99">
                  <c:v>15.350000000000026</c:v>
                </c:pt>
                <c:pt idx="100">
                  <c:v>16.72</c:v>
                </c:pt>
                <c:pt idx="101">
                  <c:v>15.739999999999998</c:v>
                </c:pt>
                <c:pt idx="102">
                  <c:v>14.709999999999999</c:v>
                </c:pt>
                <c:pt idx="103">
                  <c:v>13.57</c:v>
                </c:pt>
                <c:pt idx="104">
                  <c:v>13.16</c:v>
                </c:pt>
                <c:pt idx="105">
                  <c:v>16.309999999999999</c:v>
                </c:pt>
                <c:pt idx="106">
                  <c:v>14.55</c:v>
                </c:pt>
                <c:pt idx="107">
                  <c:v>14.69</c:v>
                </c:pt>
                <c:pt idx="108">
                  <c:v>17.279999999999987</c:v>
                </c:pt>
                <c:pt idx="109">
                  <c:v>14.09</c:v>
                </c:pt>
                <c:pt idx="110">
                  <c:v>19.55</c:v>
                </c:pt>
                <c:pt idx="111">
                  <c:v>16.979999999999986</c:v>
                </c:pt>
                <c:pt idx="112">
                  <c:v>17.75</c:v>
                </c:pt>
                <c:pt idx="113">
                  <c:v>18.55</c:v>
                </c:pt>
                <c:pt idx="114">
                  <c:v>18.579999999999988</c:v>
                </c:pt>
                <c:pt idx="115">
                  <c:v>18.649999999999999</c:v>
                </c:pt>
                <c:pt idx="116">
                  <c:v>17.510000000000005</c:v>
                </c:pt>
              </c:numCache>
            </c:numRef>
          </c:val>
        </c:ser>
        <c:ser>
          <c:idx val="1"/>
          <c:order val="1"/>
          <c:tx>
            <c:v>Automated Retrievals</c:v>
          </c:tx>
          <c:spPr>
            <a:solidFill>
              <a:schemeClr val="accent6"/>
            </a:solidFill>
            <a:ln w="25400" cap="flat" cmpd="sng" algn="ctr">
              <a:solidFill>
                <a:schemeClr val="accent6">
                  <a:shade val="50000"/>
                </a:schemeClr>
              </a:solidFill>
              <a:prstDash val="solid"/>
            </a:ln>
            <a:effectLst/>
          </c:spPr>
          <c:cat>
            <c:numRef>
              <c:f>'Monthly Statistics'!$A$4:$A$120</c:f>
              <c:numCache>
                <c:formatCode>[$-409]mmm\-yy;@</c:formatCode>
                <c:ptCount val="117"/>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37501</c:v>
                </c:pt>
                <c:pt idx="21">
                  <c:v>37531</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38081</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39120</c:v>
                </c:pt>
                <c:pt idx="74">
                  <c:v>39148</c:v>
                </c:pt>
                <c:pt idx="75">
                  <c:v>39179</c:v>
                </c:pt>
                <c:pt idx="76">
                  <c:v>39209</c:v>
                </c:pt>
                <c:pt idx="77">
                  <c:v>39240</c:v>
                </c:pt>
                <c:pt idx="78">
                  <c:v>39271</c:v>
                </c:pt>
                <c:pt idx="79">
                  <c:v>39301</c:v>
                </c:pt>
                <c:pt idx="80">
                  <c:v>39332</c:v>
                </c:pt>
                <c:pt idx="81">
                  <c:v>39362</c:v>
                </c:pt>
                <c:pt idx="82">
                  <c:v>39393</c:v>
                </c:pt>
                <c:pt idx="83">
                  <c:v>39423</c:v>
                </c:pt>
                <c:pt idx="84">
                  <c:v>39455</c:v>
                </c:pt>
                <c:pt idx="85">
                  <c:v>39486</c:v>
                </c:pt>
                <c:pt idx="86">
                  <c:v>39515</c:v>
                </c:pt>
                <c:pt idx="87">
                  <c:v>39546</c:v>
                </c:pt>
                <c:pt idx="88">
                  <c:v>39576</c:v>
                </c:pt>
                <c:pt idx="89">
                  <c:v>39607</c:v>
                </c:pt>
                <c:pt idx="90">
                  <c:v>39637</c:v>
                </c:pt>
                <c:pt idx="91">
                  <c:v>39668</c:v>
                </c:pt>
                <c:pt idx="92">
                  <c:v>39699</c:v>
                </c:pt>
                <c:pt idx="93">
                  <c:v>39729</c:v>
                </c:pt>
                <c:pt idx="94">
                  <c:v>39760</c:v>
                </c:pt>
                <c:pt idx="95">
                  <c:v>39790</c:v>
                </c:pt>
                <c:pt idx="96">
                  <c:v>39822</c:v>
                </c:pt>
                <c:pt idx="97">
                  <c:v>39853</c:v>
                </c:pt>
                <c:pt idx="98">
                  <c:v>39881</c:v>
                </c:pt>
                <c:pt idx="99">
                  <c:v>39912</c:v>
                </c:pt>
                <c:pt idx="100">
                  <c:v>39942</c:v>
                </c:pt>
                <c:pt idx="101">
                  <c:v>39973</c:v>
                </c:pt>
                <c:pt idx="102">
                  <c:v>40003</c:v>
                </c:pt>
                <c:pt idx="103">
                  <c:v>40034</c:v>
                </c:pt>
                <c:pt idx="104">
                  <c:v>40065</c:v>
                </c:pt>
                <c:pt idx="105">
                  <c:v>40095</c:v>
                </c:pt>
                <c:pt idx="106">
                  <c:v>40126</c:v>
                </c:pt>
                <c:pt idx="107">
                  <c:v>40156</c:v>
                </c:pt>
                <c:pt idx="108">
                  <c:v>40188</c:v>
                </c:pt>
                <c:pt idx="109">
                  <c:v>40219</c:v>
                </c:pt>
                <c:pt idx="110">
                  <c:v>40247</c:v>
                </c:pt>
                <c:pt idx="111">
                  <c:v>40278</c:v>
                </c:pt>
                <c:pt idx="112">
                  <c:v>40308</c:v>
                </c:pt>
                <c:pt idx="113">
                  <c:v>40339</c:v>
                </c:pt>
                <c:pt idx="114">
                  <c:v>40369</c:v>
                </c:pt>
                <c:pt idx="115">
                  <c:v>40401</c:v>
                </c:pt>
                <c:pt idx="116">
                  <c:v>40431</c:v>
                </c:pt>
              </c:numCache>
            </c:numRef>
          </c:cat>
          <c:val>
            <c:numRef>
              <c:f>'Monthly Statistics'!$O$4:$O$120</c:f>
              <c:numCache>
                <c:formatCode>General</c:formatCode>
                <c:ptCount val="117"/>
                <c:pt idx="61" formatCode="_(* #,##0.00_);_(* \(#,##0.00\);_(* &quot;-&quot;??_);_(@_)">
                  <c:v>6.07</c:v>
                </c:pt>
                <c:pt idx="62" formatCode="_(* #,##0.00_);_(* \(#,##0.00\);_(* &quot;-&quot;??_);_(@_)">
                  <c:v>6.1599999999999975</c:v>
                </c:pt>
                <c:pt idx="63" formatCode="_(* #,##0.00_);_(* \(#,##0.00\);_(* &quot;-&quot;??_);_(@_)">
                  <c:v>5.58</c:v>
                </c:pt>
                <c:pt idx="64" formatCode="_(* #,##0.00_);_(* \(#,##0.00\);_(* &quot;-&quot;??_);_(@_)">
                  <c:v>4.58</c:v>
                </c:pt>
                <c:pt idx="65" formatCode="_(* #,##0.00_);_(* \(#,##0.00\);_(* &quot;-&quot;??_);_(@_)">
                  <c:v>3.3499999999999988</c:v>
                </c:pt>
                <c:pt idx="66" formatCode="_(* #,##0.00_);_(* \(#,##0.00\);_(* &quot;-&quot;??_);_(@_)">
                  <c:v>5.33</c:v>
                </c:pt>
                <c:pt idx="67" formatCode="_(* #,##0.00_);_(* \(#,##0.00\);_(* &quot;-&quot;??_);_(@_)">
                  <c:v>3.9699999999999998</c:v>
                </c:pt>
                <c:pt idx="68" formatCode="_(* #,##0.00_);_(* \(#,##0.00\);_(* &quot;-&quot;??_);_(@_)">
                  <c:v>3.3699999999999997</c:v>
                </c:pt>
                <c:pt idx="69" formatCode="_(* #,##0.00_);_(* \(#,##0.00\);_(* &quot;-&quot;??_);_(@_)">
                  <c:v>3.69</c:v>
                </c:pt>
                <c:pt idx="70" formatCode="_(* #,##0.00_);_(* \(#,##0.00\);_(* &quot;-&quot;??_);_(@_)">
                  <c:v>3.64</c:v>
                </c:pt>
                <c:pt idx="71" formatCode="_(* #,##0.00_);_(* \(#,##0.00\);_(* &quot;-&quot;??_);_(@_)">
                  <c:v>4.05</c:v>
                </c:pt>
                <c:pt idx="72" formatCode="_(* #,##0.00_);_(* \(#,##0.00\);_(* &quot;-&quot;??_);_(@_)">
                  <c:v>5.03</c:v>
                </c:pt>
                <c:pt idx="73" formatCode="_(* #,##0.00_);_(* \(#,##0.00\);_(* &quot;-&quot;??_);_(@_)">
                  <c:v>4.4300000000000024</c:v>
                </c:pt>
                <c:pt idx="74" formatCode="_(* #,##0.00_);_(* \(#,##0.00\);_(* &quot;-&quot;??_);_(@_)">
                  <c:v>4.38</c:v>
                </c:pt>
                <c:pt idx="75" formatCode="_(* #,##0.00_);_(* \(#,##0.00\);_(* &quot;-&quot;??_);_(@_)">
                  <c:v>4.4300000000000024</c:v>
                </c:pt>
                <c:pt idx="76" formatCode="_(* #,##0.00_);_(* \(#,##0.00\);_(* &quot;-&quot;??_);_(@_)">
                  <c:v>4.3899999999999997</c:v>
                </c:pt>
                <c:pt idx="77" formatCode="_(* #,##0.00_);_(* \(#,##0.00\);_(* &quot;-&quot;??_);_(@_)">
                  <c:v>4.1099999999999985</c:v>
                </c:pt>
                <c:pt idx="78" formatCode="_(* #,##0.00_);_(* \(#,##0.00\);_(* &quot;-&quot;??_);_(@_)">
                  <c:v>4.7300000000000004</c:v>
                </c:pt>
                <c:pt idx="79" formatCode="_(* #,##0.00_);_(* \(#,##0.00\);_(* &quot;-&quot;??_);_(@_)">
                  <c:v>5.1899999999999995</c:v>
                </c:pt>
                <c:pt idx="80" formatCode="_(* #,##0.00_);_(* \(#,##0.00\);_(* &quot;-&quot;??_);_(@_)">
                  <c:v>4.84</c:v>
                </c:pt>
                <c:pt idx="81" formatCode="_(* #,##0.00_);_(* \(#,##0.00\);_(* &quot;-&quot;??_);_(@_)">
                  <c:v>4.71</c:v>
                </c:pt>
                <c:pt idx="82" formatCode="_(* #,##0.00_);_(* \(#,##0.00\);_(* &quot;-&quot;??_);_(@_)">
                  <c:v>4.38</c:v>
                </c:pt>
                <c:pt idx="83" formatCode="_(* #,##0.00_);_(* \(#,##0.00\);_(* &quot;-&quot;??_);_(@_)">
                  <c:v>3.8</c:v>
                </c:pt>
                <c:pt idx="84" formatCode="_(* #,##0.00_);_(* \(#,##0.00\);_(* &quot;-&quot;??_);_(@_)">
                  <c:v>5.13</c:v>
                </c:pt>
                <c:pt idx="85" formatCode="_(* #,##0.00_);_(* \(#,##0.00\);_(* &quot;-&quot;??_);_(@_)">
                  <c:v>5.41</c:v>
                </c:pt>
                <c:pt idx="86" formatCode="_(* #,##0.00_);_(* \(#,##0.00\);_(* &quot;-&quot;??_);_(@_)">
                  <c:v>6.44</c:v>
                </c:pt>
                <c:pt idx="87" formatCode="_(* #,##0.00_);_(* \(#,##0.00\);_(* &quot;-&quot;??_);_(@_)">
                  <c:v>5.1199999999999966</c:v>
                </c:pt>
                <c:pt idx="88" formatCode="_(* #,##0.00_);_(* \(#,##0.00\);_(* &quot;-&quot;??_);_(@_)">
                  <c:v>6.01</c:v>
                </c:pt>
                <c:pt idx="89" formatCode="_(* #,##0.00_);_(* \(#,##0.00\);_(* &quot;-&quot;??_);_(@_)">
                  <c:v>6.72</c:v>
                </c:pt>
                <c:pt idx="90" formatCode="_(* #,##0.00_);_(* \(#,##0.00\);_(* &quot;-&quot;??_);_(@_)">
                  <c:v>6.6099999999999985</c:v>
                </c:pt>
                <c:pt idx="91" formatCode="_(* #,##0.00_);_(* \(#,##0.00\);_(* &quot;-&quot;??_);_(@_)">
                  <c:v>7</c:v>
                </c:pt>
                <c:pt idx="92" formatCode="_(* #,##0.00_);_(* \(#,##0.00\);_(* &quot;-&quot;??_);_(@_)">
                  <c:v>7.3199999999999985</c:v>
                </c:pt>
                <c:pt idx="93" formatCode="_(* #,##0.00_);_(* \(#,##0.00\);_(* &quot;-&quot;??_);_(@_)">
                  <c:v>6.37</c:v>
                </c:pt>
                <c:pt idx="94" formatCode="_(* #,##0.00_);_(* \(#,##0.00\);_(* &quot;-&quot;??_);_(@_)">
                  <c:v>7.1499999999999995</c:v>
                </c:pt>
                <c:pt idx="95" formatCode="_(* #,##0.00_);_(* \(#,##0.00\);_(* &quot;-&quot;??_);_(@_)">
                  <c:v>7.4</c:v>
                </c:pt>
                <c:pt idx="96" formatCode="_(* #,##0.00_);_(* \(#,##0.00\);_(* &quot;-&quot;??_);_(@_)">
                  <c:v>7.33</c:v>
                </c:pt>
                <c:pt idx="97" formatCode="_(* #,##0.00_);_(* \(#,##0.00\);_(* &quot;-&quot;??_);_(@_)">
                  <c:v>6.94</c:v>
                </c:pt>
                <c:pt idx="98" formatCode="_(* #,##0.00_);_(* \(#,##0.00\);_(* &quot;-&quot;??_);_(@_)">
                  <c:v>8.01</c:v>
                </c:pt>
                <c:pt idx="99" formatCode="_(* #,##0.00_);_(* \(#,##0.00\);_(* &quot;-&quot;??_);_(@_)">
                  <c:v>8.09</c:v>
                </c:pt>
                <c:pt idx="100" formatCode="_(* #,##0.00_);_(* \(#,##0.00\);_(* &quot;-&quot;??_);_(@_)">
                  <c:v>8.5500000000000007</c:v>
                </c:pt>
                <c:pt idx="101" formatCode="_(* #,##0.00_);_(* \(#,##0.00\);_(* &quot;-&quot;??_);_(@_)">
                  <c:v>8.43</c:v>
                </c:pt>
                <c:pt idx="102" formatCode="_(* #,##0.00_);_(* \(#,##0.00\);_(* &quot;-&quot;??_);_(@_)">
                  <c:v>8.5</c:v>
                </c:pt>
                <c:pt idx="103" formatCode="_(* #,##0.00_);_(* \(#,##0.00\);_(* &quot;-&quot;??_);_(@_)">
                  <c:v>8.25</c:v>
                </c:pt>
                <c:pt idx="104" formatCode="_(* #,##0.00_);_(* \(#,##0.00\);_(* &quot;-&quot;??_);_(@_)">
                  <c:v>7.83</c:v>
                </c:pt>
                <c:pt idx="105" formatCode="_(* #,##0.00_);_(* \(#,##0.00\);_(* &quot;-&quot;??_);_(@_)">
                  <c:v>7.9700000000000024</c:v>
                </c:pt>
                <c:pt idx="106" formatCode="_(* #,##0.00_);_(* \(#,##0.00\);_(* &quot;-&quot;??_);_(@_)">
                  <c:v>8.3000000000000007</c:v>
                </c:pt>
                <c:pt idx="107" formatCode="_(* #,##0.00_);_(* \(#,##0.00\);_(* &quot;-&quot;??_);_(@_)">
                  <c:v>8.9500000000000028</c:v>
                </c:pt>
                <c:pt idx="108" formatCode="_(* #,##0.00_);_(* \(#,##0.00\);_(* &quot;-&quot;??_);_(@_)">
                  <c:v>7.75</c:v>
                </c:pt>
                <c:pt idx="109" formatCode="_(* #,##0.00_);_(* \(#,##0.00\);_(* &quot;-&quot;??_);_(@_)">
                  <c:v>9.42</c:v>
                </c:pt>
                <c:pt idx="110" formatCode="_(* #,##0.00_);_(* \(#,##0.00\);_(* &quot;-&quot;??_);_(@_)">
                  <c:v>12.28</c:v>
                </c:pt>
                <c:pt idx="111" formatCode="_(* #,##0.00_);_(* \(#,##0.00\);_(* &quot;-&quot;??_);_(@_)">
                  <c:v>10.62</c:v>
                </c:pt>
                <c:pt idx="112" formatCode="_(* #,##0.00_);_(* \(#,##0.00\);_(* &quot;-&quot;??_);_(@_)">
                  <c:v>10.29</c:v>
                </c:pt>
                <c:pt idx="113" formatCode="_(* #,##0.00_);_(* \(#,##0.00\);_(* &quot;-&quot;??_);_(@_)">
                  <c:v>10.210000000000001</c:v>
                </c:pt>
                <c:pt idx="114" formatCode="_(* #,##0.00_);_(* \(#,##0.00\);_(* &quot;-&quot;??_);_(@_)">
                  <c:v>10.11</c:v>
                </c:pt>
                <c:pt idx="115" formatCode="_(* #,##0.00_);_(* \(#,##0.00\);_(* &quot;-&quot;??_);_(@_)">
                  <c:v>11.83</c:v>
                </c:pt>
                <c:pt idx="116" formatCode="_(* #,##0.00_);_(* \(#,##0.00\);_(* &quot;-&quot;??_);_(@_)">
                  <c:v>10.729999999999999</c:v>
                </c:pt>
              </c:numCache>
            </c:numRef>
          </c:val>
        </c:ser>
        <c:gapWidth val="0"/>
        <c:axId val="80908288"/>
        <c:axId val="80909824"/>
      </c:barChart>
      <c:dateAx>
        <c:axId val="80908288"/>
        <c:scaling>
          <c:orientation val="minMax"/>
        </c:scaling>
        <c:axPos val="b"/>
        <c:majorGridlines/>
        <c:numFmt formatCode="yyyy" sourceLinked="0"/>
        <c:tickLblPos val="nextTo"/>
        <c:txPr>
          <a:bodyPr rot="0" vert="horz"/>
          <a:lstStyle/>
          <a:p>
            <a:pPr>
              <a:defRPr sz="2000" b="1" i="0" u="none" strike="noStrike" baseline="0">
                <a:solidFill>
                  <a:sysClr val="windowText" lastClr="000000"/>
                </a:solidFill>
                <a:latin typeface="Calibri"/>
                <a:ea typeface="Calibri"/>
                <a:cs typeface="Calibri"/>
              </a:defRPr>
            </a:pPr>
            <a:endParaRPr lang="en-US"/>
          </a:p>
        </c:txPr>
        <c:crossAx val="80909824"/>
        <c:crosses val="autoZero"/>
        <c:auto val="1"/>
        <c:lblOffset val="100"/>
        <c:majorUnit val="1"/>
        <c:majorTimeUnit val="years"/>
      </c:dateAx>
      <c:valAx>
        <c:axId val="80909824"/>
        <c:scaling>
          <c:orientation val="minMax"/>
          <c:max val="25"/>
        </c:scaling>
        <c:axPos val="l"/>
        <c:majorGridlines>
          <c:spPr>
            <a:ln>
              <a:solidFill>
                <a:sysClr val="window" lastClr="FFFFFF"/>
              </a:solidFill>
            </a:ln>
          </c:spPr>
        </c:majorGridlines>
        <c:numFmt formatCode="0" sourceLinked="0"/>
        <c:tickLblPos val="nextTo"/>
        <c:txPr>
          <a:bodyPr rot="0" vert="horz"/>
          <a:lstStyle/>
          <a:p>
            <a:pPr>
              <a:defRPr sz="2000" b="1" i="0" u="none" strike="noStrike" baseline="0">
                <a:solidFill>
                  <a:sysClr val="windowText" lastClr="000000"/>
                </a:solidFill>
                <a:latin typeface="Calibri"/>
                <a:ea typeface="Calibri"/>
                <a:cs typeface="Calibri"/>
              </a:defRPr>
            </a:pPr>
            <a:endParaRPr lang="en-US"/>
          </a:p>
        </c:txPr>
        <c:crossAx val="80908288"/>
        <c:crosses val="autoZero"/>
        <c:crossBetween val="between"/>
        <c:minorUnit val="1"/>
      </c:valAx>
      <c:spPr>
        <a:solidFill>
          <a:schemeClr val="tx2">
            <a:lumMod val="40000"/>
            <a:lumOff val="60000"/>
          </a:schemeClr>
        </a:solidFill>
      </c:spPr>
    </c:plotArea>
    <c:legend>
      <c:legendPos val="l"/>
      <c:legendEntry>
        <c:idx val="0"/>
        <c:delete val="1"/>
      </c:legendEntry>
      <c:legendEntry>
        <c:idx val="1"/>
        <c:txPr>
          <a:bodyPr/>
          <a:lstStyle/>
          <a:p>
            <a:pPr>
              <a:defRPr sz="1600" b="1"/>
            </a:pPr>
            <a:endParaRPr lang="en-US"/>
          </a:p>
        </c:txPr>
      </c:legendEntry>
      <c:layout>
        <c:manualLayout>
          <c:xMode val="edge"/>
          <c:yMode val="edge"/>
          <c:x val="9.6986987542050193E-2"/>
          <c:y val="0.34129086136960179"/>
          <c:w val="0.27847916897711739"/>
          <c:h val="0.22874568085188463"/>
        </c:manualLayout>
      </c:layout>
      <c:txPr>
        <a:bodyPr/>
        <a:lstStyle/>
        <a:p>
          <a:pPr>
            <a:defRPr sz="1600"/>
          </a:pPr>
          <a:endParaRPr lang="en-US"/>
        </a:p>
      </c:txPr>
    </c:legend>
    <c:plotVisOnly val="1"/>
    <c:dispBlanksAs val="gap"/>
  </c:chart>
  <c:spPr>
    <a:solidFill>
      <a:schemeClr val="tx2">
        <a:lumMod val="40000"/>
        <a:lumOff val="60000"/>
      </a:schemeClr>
    </a:solidFill>
  </c:spPr>
  <c:txPr>
    <a:bodyPr/>
    <a:lstStyle/>
    <a:p>
      <a:pPr>
        <a:defRPr sz="1000" b="0" i="0" u="none" strike="noStrike" baseline="0">
          <a:solidFill>
            <a:srgbClr val="000000"/>
          </a:solidFill>
          <a:latin typeface="Calibri"/>
          <a:ea typeface="Calibri"/>
          <a:cs typeface="Calibri"/>
        </a:defRPr>
      </a:pPr>
      <a:endParaRPr lang="en-US"/>
    </a:p>
  </c:txPr>
  <c:externalData r:id="rId2"/>
</c:chartSpace>
</file>

<file path=ppt/comments/comment1.xml><?xml version="1.0" encoding="utf-8"?>
<p:cmLst xmlns:a="http://schemas.openxmlformats.org/drawingml/2006/main" xmlns:r="http://schemas.openxmlformats.org/officeDocument/2006/relationships" xmlns:p="http://schemas.openxmlformats.org/presentationml/2006/main">
  <p:cm authorId="0" dt="2004-05-06T15:44:04.694" idx="1">
    <p:pos x="10" y="10"/>
    <p:text>These 2 images are for a stage of 45 ft (upper red line on hydrograph).  Differences in inundated area shown.</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FD571D-B4A0-B347-A535-1006433CEA95}" type="doc">
      <dgm:prSet loTypeId="urn:microsoft.com/office/officeart/2005/8/layout/equation2" loCatId="relationship" qsTypeId="urn:microsoft.com/office/officeart/2005/8/quickstyle/simple4" qsCatId="simple" csTypeId="urn:microsoft.com/office/officeart/2005/8/colors/accent1_2" csCatId="accent1" phldr="1"/>
      <dgm:spPr/>
    </dgm:pt>
    <dgm:pt modelId="{2DDD8651-7E68-8643-813C-585B04051F36}">
      <dgm:prSet phldrT="[Text]"/>
      <dgm:spPr/>
      <dgm:t>
        <a:bodyPr/>
        <a:lstStyle/>
        <a:p>
          <a:r>
            <a:rPr lang="en-US" dirty="0" smtClean="0"/>
            <a:t>Data Standards</a:t>
          </a:r>
        </a:p>
        <a:p>
          <a:r>
            <a:rPr lang="en-US" dirty="0" smtClean="0"/>
            <a:t>(WQX, SRS, NEMI)</a:t>
          </a:r>
          <a:endParaRPr lang="en-US" dirty="0"/>
        </a:p>
      </dgm:t>
    </dgm:pt>
    <dgm:pt modelId="{B8350466-4006-CA4A-A6AF-681ADA33EB58}" type="parTrans" cxnId="{D95C30A3-8E23-A146-8CDD-9FC947C05F8F}">
      <dgm:prSet/>
      <dgm:spPr/>
      <dgm:t>
        <a:bodyPr/>
        <a:lstStyle/>
        <a:p>
          <a:endParaRPr lang="en-US"/>
        </a:p>
      </dgm:t>
    </dgm:pt>
    <dgm:pt modelId="{559798F8-8D2F-0745-840C-CA8FA6DA1253}" type="sibTrans" cxnId="{D95C30A3-8E23-A146-8CDD-9FC947C05F8F}">
      <dgm:prSet/>
      <dgm:spPr/>
      <dgm:t>
        <a:bodyPr/>
        <a:lstStyle/>
        <a:p>
          <a:endParaRPr lang="en-US"/>
        </a:p>
      </dgm:t>
    </dgm:pt>
    <dgm:pt modelId="{A1F4ED1C-958F-5F41-88D8-807801978853}">
      <dgm:prSet phldrT="[Text]"/>
      <dgm:spPr/>
      <dgm:t>
        <a:bodyPr/>
        <a:lstStyle/>
        <a:p>
          <a:r>
            <a:rPr lang="en-US" dirty="0" smtClean="0"/>
            <a:t>Catalog /Register</a:t>
          </a:r>
          <a:endParaRPr lang="en-US" dirty="0"/>
        </a:p>
      </dgm:t>
    </dgm:pt>
    <dgm:pt modelId="{D08F3D66-FB46-F141-999A-1C175D79CF68}" type="parTrans" cxnId="{E1D649F8-56E8-754E-B51E-F7F4001D0BED}">
      <dgm:prSet/>
      <dgm:spPr/>
      <dgm:t>
        <a:bodyPr/>
        <a:lstStyle/>
        <a:p>
          <a:endParaRPr lang="en-US"/>
        </a:p>
      </dgm:t>
    </dgm:pt>
    <dgm:pt modelId="{BFD8663D-43CF-8648-A4BD-37062DD8BFFC}" type="sibTrans" cxnId="{E1D649F8-56E8-754E-B51E-F7F4001D0BED}">
      <dgm:prSet/>
      <dgm:spPr/>
      <dgm:t>
        <a:bodyPr/>
        <a:lstStyle/>
        <a:p>
          <a:endParaRPr lang="en-US"/>
        </a:p>
      </dgm:t>
    </dgm:pt>
    <dgm:pt modelId="{1A3803DE-92AA-B443-85A4-F5190322909F}">
      <dgm:prSet phldrT="[Text]"/>
      <dgm:spPr/>
      <dgm:t>
        <a:bodyPr/>
        <a:lstStyle/>
        <a:p>
          <a:r>
            <a:rPr lang="en-US" dirty="0" smtClean="0"/>
            <a:t>WQX Portal</a:t>
          </a:r>
          <a:endParaRPr lang="en-US" dirty="0"/>
        </a:p>
      </dgm:t>
    </dgm:pt>
    <dgm:pt modelId="{B67B83BC-E27F-0F45-9837-43A1AB567ED0}" type="parTrans" cxnId="{4BC1AA8C-71DE-6049-BC9A-AC20B20CC1DB}">
      <dgm:prSet/>
      <dgm:spPr/>
      <dgm:t>
        <a:bodyPr/>
        <a:lstStyle/>
        <a:p>
          <a:endParaRPr lang="en-US"/>
        </a:p>
      </dgm:t>
    </dgm:pt>
    <dgm:pt modelId="{5EB98974-D4E3-3247-8DD0-47D895E48B2A}" type="sibTrans" cxnId="{4BC1AA8C-71DE-6049-BC9A-AC20B20CC1DB}">
      <dgm:prSet/>
      <dgm:spPr/>
      <dgm:t>
        <a:bodyPr/>
        <a:lstStyle/>
        <a:p>
          <a:endParaRPr lang="en-US"/>
        </a:p>
      </dgm:t>
    </dgm:pt>
    <dgm:pt modelId="{1E02A85E-2897-7D46-A51F-94D6D6669C63}">
      <dgm:prSet/>
      <dgm:spPr/>
      <dgm:t>
        <a:bodyPr/>
        <a:lstStyle/>
        <a:p>
          <a:r>
            <a:rPr lang="en-US" dirty="0" smtClean="0"/>
            <a:t>Web Services</a:t>
          </a:r>
          <a:endParaRPr lang="en-US" dirty="0"/>
        </a:p>
      </dgm:t>
    </dgm:pt>
    <dgm:pt modelId="{FFB6EC42-BB53-5C4A-B85D-88652EA7ECA9}" type="parTrans" cxnId="{A566C79F-E058-4146-A3EF-2D946082D81D}">
      <dgm:prSet/>
      <dgm:spPr/>
      <dgm:t>
        <a:bodyPr/>
        <a:lstStyle/>
        <a:p>
          <a:endParaRPr lang="en-US"/>
        </a:p>
      </dgm:t>
    </dgm:pt>
    <dgm:pt modelId="{C82865CA-9D8A-EC45-8181-5C7D338D20B2}" type="sibTrans" cxnId="{A566C79F-E058-4146-A3EF-2D946082D81D}">
      <dgm:prSet/>
      <dgm:spPr/>
      <dgm:t>
        <a:bodyPr/>
        <a:lstStyle/>
        <a:p>
          <a:endParaRPr lang="en-US"/>
        </a:p>
      </dgm:t>
    </dgm:pt>
    <dgm:pt modelId="{023998B9-60A4-C54A-B332-1F4252917AA0}" type="pres">
      <dgm:prSet presAssocID="{9EFD571D-B4A0-B347-A535-1006433CEA95}" presName="Name0" presStyleCnt="0">
        <dgm:presLayoutVars>
          <dgm:dir/>
          <dgm:resizeHandles val="exact"/>
        </dgm:presLayoutVars>
      </dgm:prSet>
      <dgm:spPr/>
    </dgm:pt>
    <dgm:pt modelId="{614DE0B3-7B66-3D4A-B9D6-121592C62C3C}" type="pres">
      <dgm:prSet presAssocID="{9EFD571D-B4A0-B347-A535-1006433CEA95}" presName="vNodes" presStyleCnt="0"/>
      <dgm:spPr/>
    </dgm:pt>
    <dgm:pt modelId="{42714727-7C7E-384E-A379-C168C2C8AF54}" type="pres">
      <dgm:prSet presAssocID="{2DDD8651-7E68-8643-813C-585B04051F36}" presName="node" presStyleLbl="node1" presStyleIdx="0" presStyleCnt="4">
        <dgm:presLayoutVars>
          <dgm:bulletEnabled val="1"/>
        </dgm:presLayoutVars>
      </dgm:prSet>
      <dgm:spPr/>
      <dgm:t>
        <a:bodyPr/>
        <a:lstStyle/>
        <a:p>
          <a:endParaRPr lang="en-US"/>
        </a:p>
      </dgm:t>
    </dgm:pt>
    <dgm:pt modelId="{5C1604FD-B615-564C-9D27-489B02BB3806}" type="pres">
      <dgm:prSet presAssocID="{559798F8-8D2F-0745-840C-CA8FA6DA1253}" presName="spacerT" presStyleCnt="0"/>
      <dgm:spPr/>
    </dgm:pt>
    <dgm:pt modelId="{9F621028-BBAA-354F-A261-DDE2EB0DE0EB}" type="pres">
      <dgm:prSet presAssocID="{559798F8-8D2F-0745-840C-CA8FA6DA1253}" presName="sibTrans" presStyleLbl="sibTrans2D1" presStyleIdx="0" presStyleCnt="3"/>
      <dgm:spPr/>
      <dgm:t>
        <a:bodyPr/>
        <a:lstStyle/>
        <a:p>
          <a:endParaRPr lang="en-US"/>
        </a:p>
      </dgm:t>
    </dgm:pt>
    <dgm:pt modelId="{A07772BC-7242-154D-BDD8-F2B6431AFA28}" type="pres">
      <dgm:prSet presAssocID="{559798F8-8D2F-0745-840C-CA8FA6DA1253}" presName="spacerB" presStyleCnt="0"/>
      <dgm:spPr/>
    </dgm:pt>
    <dgm:pt modelId="{EA0EA68C-FC88-A049-AC5D-D0D113AEC0FA}" type="pres">
      <dgm:prSet presAssocID="{1E02A85E-2897-7D46-A51F-94D6D6669C63}" presName="node" presStyleLbl="node1" presStyleIdx="1" presStyleCnt="4" custLinFactNeighborX="277" custLinFactNeighborY="-6286">
        <dgm:presLayoutVars>
          <dgm:bulletEnabled val="1"/>
        </dgm:presLayoutVars>
      </dgm:prSet>
      <dgm:spPr/>
      <dgm:t>
        <a:bodyPr/>
        <a:lstStyle/>
        <a:p>
          <a:endParaRPr lang="en-US"/>
        </a:p>
      </dgm:t>
    </dgm:pt>
    <dgm:pt modelId="{4416E3E2-E062-8F41-AE51-62906F657184}" type="pres">
      <dgm:prSet presAssocID="{C82865CA-9D8A-EC45-8181-5C7D338D20B2}" presName="spacerT" presStyleCnt="0"/>
      <dgm:spPr/>
    </dgm:pt>
    <dgm:pt modelId="{BACDE0B4-2BFF-DE44-B8A7-D111EE7C8C59}" type="pres">
      <dgm:prSet presAssocID="{C82865CA-9D8A-EC45-8181-5C7D338D20B2}" presName="sibTrans" presStyleLbl="sibTrans2D1" presStyleIdx="1" presStyleCnt="3"/>
      <dgm:spPr/>
      <dgm:t>
        <a:bodyPr/>
        <a:lstStyle/>
        <a:p>
          <a:endParaRPr lang="en-US"/>
        </a:p>
      </dgm:t>
    </dgm:pt>
    <dgm:pt modelId="{EECE7981-55C1-5E43-809B-02CAD3E28618}" type="pres">
      <dgm:prSet presAssocID="{C82865CA-9D8A-EC45-8181-5C7D338D20B2}" presName="spacerB" presStyleCnt="0"/>
      <dgm:spPr/>
    </dgm:pt>
    <dgm:pt modelId="{392AA4DF-27DF-6B49-AAF8-F0BB365F1DCD}" type="pres">
      <dgm:prSet presAssocID="{A1F4ED1C-958F-5F41-88D8-807801978853}" presName="node" presStyleLbl="node1" presStyleIdx="2" presStyleCnt="4">
        <dgm:presLayoutVars>
          <dgm:bulletEnabled val="1"/>
        </dgm:presLayoutVars>
      </dgm:prSet>
      <dgm:spPr/>
      <dgm:t>
        <a:bodyPr/>
        <a:lstStyle/>
        <a:p>
          <a:endParaRPr lang="en-US"/>
        </a:p>
      </dgm:t>
    </dgm:pt>
    <dgm:pt modelId="{6FC0D3A2-A8AE-A741-B16B-F5D108C673BE}" type="pres">
      <dgm:prSet presAssocID="{9EFD571D-B4A0-B347-A535-1006433CEA95}" presName="sibTransLast" presStyleLbl="sibTrans2D1" presStyleIdx="2" presStyleCnt="3"/>
      <dgm:spPr/>
      <dgm:t>
        <a:bodyPr/>
        <a:lstStyle/>
        <a:p>
          <a:endParaRPr lang="en-US"/>
        </a:p>
      </dgm:t>
    </dgm:pt>
    <dgm:pt modelId="{F2FA8881-DD74-0545-BCC8-217EFC734FC7}" type="pres">
      <dgm:prSet presAssocID="{9EFD571D-B4A0-B347-A535-1006433CEA95}" presName="connectorText" presStyleLbl="sibTrans2D1" presStyleIdx="2" presStyleCnt="3"/>
      <dgm:spPr/>
      <dgm:t>
        <a:bodyPr/>
        <a:lstStyle/>
        <a:p>
          <a:endParaRPr lang="en-US"/>
        </a:p>
      </dgm:t>
    </dgm:pt>
    <dgm:pt modelId="{3A7B1F2C-2B07-6E41-BAE5-D142A5E41C24}" type="pres">
      <dgm:prSet presAssocID="{9EFD571D-B4A0-B347-A535-1006433CEA95}" presName="lastNode" presStyleLbl="node1" presStyleIdx="3" presStyleCnt="4">
        <dgm:presLayoutVars>
          <dgm:bulletEnabled val="1"/>
        </dgm:presLayoutVars>
      </dgm:prSet>
      <dgm:spPr/>
      <dgm:t>
        <a:bodyPr/>
        <a:lstStyle/>
        <a:p>
          <a:endParaRPr lang="en-US"/>
        </a:p>
      </dgm:t>
    </dgm:pt>
  </dgm:ptLst>
  <dgm:cxnLst>
    <dgm:cxn modelId="{D95C30A3-8E23-A146-8CDD-9FC947C05F8F}" srcId="{9EFD571D-B4A0-B347-A535-1006433CEA95}" destId="{2DDD8651-7E68-8643-813C-585B04051F36}" srcOrd="0" destOrd="0" parTransId="{B8350466-4006-CA4A-A6AF-681ADA33EB58}" sibTransId="{559798F8-8D2F-0745-840C-CA8FA6DA1253}"/>
    <dgm:cxn modelId="{89A8C279-A0D3-4F1B-9E32-8F9A2D19DC33}" type="presOf" srcId="{1A3803DE-92AA-B443-85A4-F5190322909F}" destId="{3A7B1F2C-2B07-6E41-BAE5-D142A5E41C24}" srcOrd="0" destOrd="0" presId="urn:microsoft.com/office/officeart/2005/8/layout/equation2"/>
    <dgm:cxn modelId="{E1D649F8-56E8-754E-B51E-F7F4001D0BED}" srcId="{9EFD571D-B4A0-B347-A535-1006433CEA95}" destId="{A1F4ED1C-958F-5F41-88D8-807801978853}" srcOrd="2" destOrd="0" parTransId="{D08F3D66-FB46-F141-999A-1C175D79CF68}" sibTransId="{BFD8663D-43CF-8648-A4BD-37062DD8BFFC}"/>
    <dgm:cxn modelId="{5D2B095D-CCE4-4B40-BB88-492A39FF1993}" type="presOf" srcId="{9EFD571D-B4A0-B347-A535-1006433CEA95}" destId="{023998B9-60A4-C54A-B332-1F4252917AA0}" srcOrd="0" destOrd="0" presId="urn:microsoft.com/office/officeart/2005/8/layout/equation2"/>
    <dgm:cxn modelId="{CC7E0319-33BE-4E72-9007-35DA400B0F8A}" type="presOf" srcId="{A1F4ED1C-958F-5F41-88D8-807801978853}" destId="{392AA4DF-27DF-6B49-AAF8-F0BB365F1DCD}" srcOrd="0" destOrd="0" presId="urn:microsoft.com/office/officeart/2005/8/layout/equation2"/>
    <dgm:cxn modelId="{37B865DD-53E9-4168-A082-ADEB7BFBDC07}" type="presOf" srcId="{BFD8663D-43CF-8648-A4BD-37062DD8BFFC}" destId="{F2FA8881-DD74-0545-BCC8-217EFC734FC7}" srcOrd="1" destOrd="0" presId="urn:microsoft.com/office/officeart/2005/8/layout/equation2"/>
    <dgm:cxn modelId="{A566C79F-E058-4146-A3EF-2D946082D81D}" srcId="{9EFD571D-B4A0-B347-A535-1006433CEA95}" destId="{1E02A85E-2897-7D46-A51F-94D6D6669C63}" srcOrd="1" destOrd="0" parTransId="{FFB6EC42-BB53-5C4A-B85D-88652EA7ECA9}" sibTransId="{C82865CA-9D8A-EC45-8181-5C7D338D20B2}"/>
    <dgm:cxn modelId="{62701C8A-923C-45E7-A9AF-A5441C24ABBD}" type="presOf" srcId="{2DDD8651-7E68-8643-813C-585B04051F36}" destId="{42714727-7C7E-384E-A379-C168C2C8AF54}" srcOrd="0" destOrd="0" presId="urn:microsoft.com/office/officeart/2005/8/layout/equation2"/>
    <dgm:cxn modelId="{F4A63A28-1BE9-4BE1-8F3C-AD8F16FBF35D}" type="presOf" srcId="{BFD8663D-43CF-8648-A4BD-37062DD8BFFC}" destId="{6FC0D3A2-A8AE-A741-B16B-F5D108C673BE}" srcOrd="0" destOrd="0" presId="urn:microsoft.com/office/officeart/2005/8/layout/equation2"/>
    <dgm:cxn modelId="{73FA5936-2A30-4CBB-A001-EE3623C81483}" type="presOf" srcId="{1E02A85E-2897-7D46-A51F-94D6D6669C63}" destId="{EA0EA68C-FC88-A049-AC5D-D0D113AEC0FA}" srcOrd="0" destOrd="0" presId="urn:microsoft.com/office/officeart/2005/8/layout/equation2"/>
    <dgm:cxn modelId="{4BC1AA8C-71DE-6049-BC9A-AC20B20CC1DB}" srcId="{9EFD571D-B4A0-B347-A535-1006433CEA95}" destId="{1A3803DE-92AA-B443-85A4-F5190322909F}" srcOrd="3" destOrd="0" parTransId="{B67B83BC-E27F-0F45-9837-43A1AB567ED0}" sibTransId="{5EB98974-D4E3-3247-8DD0-47D895E48B2A}"/>
    <dgm:cxn modelId="{2B5CCA18-A36A-4BE1-9076-D7A6D13ACC78}" type="presOf" srcId="{559798F8-8D2F-0745-840C-CA8FA6DA1253}" destId="{9F621028-BBAA-354F-A261-DDE2EB0DE0EB}" srcOrd="0" destOrd="0" presId="urn:microsoft.com/office/officeart/2005/8/layout/equation2"/>
    <dgm:cxn modelId="{93D79FAD-EE99-4940-B846-55E0BCCDAC15}" type="presOf" srcId="{C82865CA-9D8A-EC45-8181-5C7D338D20B2}" destId="{BACDE0B4-2BFF-DE44-B8A7-D111EE7C8C59}" srcOrd="0" destOrd="0" presId="urn:microsoft.com/office/officeart/2005/8/layout/equation2"/>
    <dgm:cxn modelId="{CBCA4281-F618-48C9-85CE-AB17B738918F}" type="presParOf" srcId="{023998B9-60A4-C54A-B332-1F4252917AA0}" destId="{614DE0B3-7B66-3D4A-B9D6-121592C62C3C}" srcOrd="0" destOrd="0" presId="urn:microsoft.com/office/officeart/2005/8/layout/equation2"/>
    <dgm:cxn modelId="{21B3C10F-69BB-4440-919E-441CA56124B2}" type="presParOf" srcId="{614DE0B3-7B66-3D4A-B9D6-121592C62C3C}" destId="{42714727-7C7E-384E-A379-C168C2C8AF54}" srcOrd="0" destOrd="0" presId="urn:microsoft.com/office/officeart/2005/8/layout/equation2"/>
    <dgm:cxn modelId="{4D9280FF-6BF8-445A-96EE-C0D046730F34}" type="presParOf" srcId="{614DE0B3-7B66-3D4A-B9D6-121592C62C3C}" destId="{5C1604FD-B615-564C-9D27-489B02BB3806}" srcOrd="1" destOrd="0" presId="urn:microsoft.com/office/officeart/2005/8/layout/equation2"/>
    <dgm:cxn modelId="{50854E68-A9F9-4D5D-9231-0DCBA8BC7E04}" type="presParOf" srcId="{614DE0B3-7B66-3D4A-B9D6-121592C62C3C}" destId="{9F621028-BBAA-354F-A261-DDE2EB0DE0EB}" srcOrd="2" destOrd="0" presId="urn:microsoft.com/office/officeart/2005/8/layout/equation2"/>
    <dgm:cxn modelId="{DC024A60-2CBA-4467-9ADF-F3B1F038A704}" type="presParOf" srcId="{614DE0B3-7B66-3D4A-B9D6-121592C62C3C}" destId="{A07772BC-7242-154D-BDD8-F2B6431AFA28}" srcOrd="3" destOrd="0" presId="urn:microsoft.com/office/officeart/2005/8/layout/equation2"/>
    <dgm:cxn modelId="{A0AA562D-5095-4350-8714-3DE14B2327EF}" type="presParOf" srcId="{614DE0B3-7B66-3D4A-B9D6-121592C62C3C}" destId="{EA0EA68C-FC88-A049-AC5D-D0D113AEC0FA}" srcOrd="4" destOrd="0" presId="urn:microsoft.com/office/officeart/2005/8/layout/equation2"/>
    <dgm:cxn modelId="{22584613-9BB5-4394-B4BF-578D8FFC2A7F}" type="presParOf" srcId="{614DE0B3-7B66-3D4A-B9D6-121592C62C3C}" destId="{4416E3E2-E062-8F41-AE51-62906F657184}" srcOrd="5" destOrd="0" presId="urn:microsoft.com/office/officeart/2005/8/layout/equation2"/>
    <dgm:cxn modelId="{411C35A2-A0BF-4574-A56F-2F927A1B7FC9}" type="presParOf" srcId="{614DE0B3-7B66-3D4A-B9D6-121592C62C3C}" destId="{BACDE0B4-2BFF-DE44-B8A7-D111EE7C8C59}" srcOrd="6" destOrd="0" presId="urn:microsoft.com/office/officeart/2005/8/layout/equation2"/>
    <dgm:cxn modelId="{A6CA6E60-DFF0-48DA-A67E-D4B2B8A03DEA}" type="presParOf" srcId="{614DE0B3-7B66-3D4A-B9D6-121592C62C3C}" destId="{EECE7981-55C1-5E43-809B-02CAD3E28618}" srcOrd="7" destOrd="0" presId="urn:microsoft.com/office/officeart/2005/8/layout/equation2"/>
    <dgm:cxn modelId="{5F76F2E0-4C1F-4B11-88F5-44FBD6B8BCE5}" type="presParOf" srcId="{614DE0B3-7B66-3D4A-B9D6-121592C62C3C}" destId="{392AA4DF-27DF-6B49-AAF8-F0BB365F1DCD}" srcOrd="8" destOrd="0" presId="urn:microsoft.com/office/officeart/2005/8/layout/equation2"/>
    <dgm:cxn modelId="{5A90EB95-F8FB-4E22-874F-218336628ECA}" type="presParOf" srcId="{023998B9-60A4-C54A-B332-1F4252917AA0}" destId="{6FC0D3A2-A8AE-A741-B16B-F5D108C673BE}" srcOrd="1" destOrd="0" presId="urn:microsoft.com/office/officeart/2005/8/layout/equation2"/>
    <dgm:cxn modelId="{9678E164-BE6E-4002-8567-AA69B575A9E6}" type="presParOf" srcId="{6FC0D3A2-A8AE-A741-B16B-F5D108C673BE}" destId="{F2FA8881-DD74-0545-BCC8-217EFC734FC7}" srcOrd="0" destOrd="0" presId="urn:microsoft.com/office/officeart/2005/8/layout/equation2"/>
    <dgm:cxn modelId="{AAA5D8B6-87C6-4142-947A-9D4F5E21A4EF}" type="presParOf" srcId="{023998B9-60A4-C54A-B332-1F4252917AA0}" destId="{3A7B1F2C-2B07-6E41-BAE5-D142A5E41C24}" srcOrd="2" destOrd="0" presId="urn:microsoft.com/office/officeart/2005/8/layout/equation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1863" y="4403725"/>
            <a:ext cx="5133975" cy="4171950"/>
          </a:xfrm>
          <a:prstGeom prst="rect">
            <a:avLst/>
          </a:prstGeom>
          <a:noFill/>
          <a:ln w="12700">
            <a:noFill/>
            <a:miter lim="800000"/>
            <a:headEnd/>
            <a:tailEnd/>
          </a:ln>
          <a:effectLst/>
        </p:spPr>
        <p:txBody>
          <a:bodyPr vert="horz" wrap="square" lIns="92214" tIns="45298" rIns="92214" bIns="4529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1" name="Rectangle 3"/>
          <p:cNvSpPr>
            <a:spLocks noGrp="1" noRot="1" noChangeAspect="1" noChangeArrowheads="1" noTextEdit="1"/>
          </p:cNvSpPr>
          <p:nvPr>
            <p:ph type="sldImg" idx="2"/>
          </p:nvPr>
        </p:nvSpPr>
        <p:spPr bwMode="auto">
          <a:xfrm>
            <a:off x="1181100" y="695325"/>
            <a:ext cx="4635500" cy="3476625"/>
          </a:xfrm>
          <a:prstGeom prst="rect">
            <a:avLst/>
          </a:prstGeom>
          <a:noFill/>
          <a:ln w="12700">
            <a:solidFill>
              <a:schemeClr val="tx1"/>
            </a:solidFill>
            <a:miter lim="800000"/>
            <a:headEnd/>
            <a:tailEnd/>
          </a:ln>
          <a:effec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963744" y="8805841"/>
            <a:ext cx="3032337" cy="463550"/>
          </a:xfrm>
          <a:prstGeom prst="rect">
            <a:avLst/>
          </a:prstGeom>
          <a:noFill/>
        </p:spPr>
        <p:txBody>
          <a:bodyPr lIns="92958" tIns="46479" rIns="92958" bIns="46479"/>
          <a:lstStyle/>
          <a:p>
            <a:fld id="{217E5A07-63A3-4521-A01A-F81A7F83CBEE}" type="slidenum">
              <a:rPr lang="en-US" smtClean="0"/>
              <a:pPr/>
              <a:t>14</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963744" y="8805841"/>
            <a:ext cx="3032337" cy="463550"/>
          </a:xfrm>
          <a:prstGeom prst="rect">
            <a:avLst/>
          </a:prstGeom>
          <a:noFill/>
        </p:spPr>
        <p:txBody>
          <a:bodyPr lIns="92958" tIns="46479" rIns="92958" bIns="46479"/>
          <a:lstStyle/>
          <a:p>
            <a:fld id="{217E5A07-63A3-4521-A01A-F81A7F83CBEE}" type="slidenum">
              <a:rPr lang="en-US" smtClean="0"/>
              <a:pPr/>
              <a:t>15</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963744" y="8805841"/>
            <a:ext cx="3032337" cy="463550"/>
          </a:xfrm>
          <a:prstGeom prst="rect">
            <a:avLst/>
          </a:prstGeom>
          <a:noFill/>
        </p:spPr>
        <p:txBody>
          <a:bodyPr lIns="92958" tIns="46479" rIns="92958" bIns="46479"/>
          <a:lstStyle/>
          <a:p>
            <a:fld id="{217E5A07-63A3-4521-A01A-F81A7F83CBEE}" type="slidenum">
              <a:rPr lang="en-US" smtClean="0"/>
              <a:pPr/>
              <a:t>16</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963744" y="8805841"/>
            <a:ext cx="3032337" cy="463550"/>
          </a:xfrm>
          <a:prstGeom prst="rect">
            <a:avLst/>
          </a:prstGeom>
          <a:noFill/>
        </p:spPr>
        <p:txBody>
          <a:bodyPr lIns="92958" tIns="46479" rIns="92958" bIns="46479"/>
          <a:lstStyle/>
          <a:p>
            <a:fld id="{217E5A07-63A3-4521-A01A-F81A7F83CBEE}" type="slidenum">
              <a:rPr lang="en-US" smtClean="0"/>
              <a:pPr/>
              <a:t>17</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a:ln/>
        </p:spPr>
      </p:sp>
      <p:sp>
        <p:nvSpPr>
          <p:cNvPr id="46083" name="Rectangle 3"/>
          <p:cNvSpPr>
            <a:spLocks noGrp="1"/>
          </p:cNvSpPr>
          <p:nvPr>
            <p:ph type="body" idx="1"/>
          </p:nvPr>
        </p:nvSpPr>
        <p:spPr>
          <a:noFill/>
          <a:ln w="9525"/>
        </p:spPr>
        <p:txBody>
          <a:bodyPr/>
          <a:lstStyle/>
          <a:p>
            <a:pPr eaLnBrk="1" hangingPunct="1"/>
            <a:r>
              <a:rPr lang="en-US" sz="1200" dirty="0" smtClean="0">
                <a:cs typeface="Arial" charset="0"/>
              </a:rPr>
              <a:t>Ruggedized, 1.6 km long cable deployed 2 m from the bank</a:t>
            </a:r>
          </a:p>
          <a:p>
            <a:pPr eaLnBrk="1" hangingPunct="1"/>
            <a:r>
              <a:rPr lang="en-US" sz="1200" dirty="0" smtClean="0">
                <a:cs typeface="Arial" charset="0"/>
              </a:rPr>
              <a:t>(4 other cables deployed up to 20 m from bank, from boat, not shown here)</a:t>
            </a:r>
          </a:p>
          <a:p>
            <a:pPr eaLnBrk="1" hangingPunct="1"/>
            <a:r>
              <a:rPr lang="en-US" sz="1200" dirty="0" smtClean="0">
                <a:cs typeface="Arial" charset="0"/>
              </a:rPr>
              <a:t>Cables checked by divers.</a:t>
            </a:r>
          </a:p>
          <a:p>
            <a:pPr eaLnBrk="1" hangingPunct="1"/>
            <a:r>
              <a:rPr lang="en-US" sz="1200" dirty="0" smtClean="0">
                <a:cs typeface="Arial" charset="0"/>
              </a:rPr>
              <a:t>Data on a 5-minute time interval every meter along the cable</a:t>
            </a:r>
          </a:p>
          <a:p>
            <a:pPr eaLnBrk="1" hangingPunct="1"/>
            <a:r>
              <a:rPr lang="en-US" sz="1200" dirty="0" smtClean="0">
                <a:cs typeface="Arial" charset="0"/>
              </a:rPr>
              <a:t>Remote system access with data automatically transferred to a remote server.</a:t>
            </a:r>
          </a:p>
          <a:p>
            <a:r>
              <a:rPr lang="en-US" dirty="0" smtClean="0"/>
              <a:t>Winter high-stage conditions shows relatively uniform temperature along the cable.</a:t>
            </a:r>
          </a:p>
          <a:p>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w="9525"/>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a:ln/>
        </p:spPr>
      </p:sp>
      <p:sp>
        <p:nvSpPr>
          <p:cNvPr id="51203" name="Rectangle 3"/>
          <p:cNvSpPr>
            <a:spLocks noGrp="1"/>
          </p:cNvSpPr>
          <p:nvPr>
            <p:ph type="body" idx="1"/>
          </p:nvPr>
        </p:nvSpPr>
        <p:spPr>
          <a:noFill/>
          <a:ln w="9525"/>
        </p:spPr>
        <p:txBody>
          <a:bodyPr/>
          <a:lstStyle/>
          <a:p>
            <a:r>
              <a:rPr lang="en-US" smtClean="0"/>
              <a:t>This schematic shows the overall workflow for our hydrogeophysical performance monitoring system set up in Brandywine Maryland under ESTCP grant 0717. Our objective is to image in 3D the injections of amendments for biostimulation, and to track the migration of the amendments over time. Data are transmitted over the internet to a server at Idaho National Lab for automated processing and inversion, thus providing near  real-time information about system dyanmics. USGS partners on this project include Idaho National Lab (Tim Johnson and Roelof Versteeg) and the US Naval Facilities Environmental Service Center (Bill Major).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w="9525"/>
        </p:spPr>
        <p:txBody>
          <a:bodyPr/>
          <a:lstStyle/>
          <a:p>
            <a:r>
              <a:rPr lang="en-US" dirty="0" smtClean="0"/>
              <a:t>One of our principal goals is to scale up our capabilities to cover larger areas more cost effectively. Three emerging geophysical technologies are showcased here: (1) waterborne boat-towed techniques, such as continuous electrical imaging, as shown on left; (2) UAV platforms, such as the Raven, shown at middle; and (3) the seismic </a:t>
            </a:r>
            <a:r>
              <a:rPr lang="en-US" dirty="0" err="1" smtClean="0"/>
              <a:t>landstreamer</a:t>
            </a:r>
            <a:r>
              <a:rPr lang="en-US" dirty="0" smtClean="0"/>
              <a:t>, which facilitates rapid collection of seismic  data.</a:t>
            </a:r>
          </a:p>
          <a:p>
            <a:endParaRPr lang="en-US" dirty="0" smtClean="0"/>
          </a:p>
          <a:p>
            <a:pPr>
              <a:lnSpc>
                <a:spcPct val="90000"/>
              </a:lnSpc>
            </a:pPr>
            <a:r>
              <a:rPr lang="en-US" sz="1200" dirty="0" smtClean="0"/>
              <a:t>Raven</a:t>
            </a:r>
          </a:p>
          <a:p>
            <a:pPr>
              <a:lnSpc>
                <a:spcPct val="90000"/>
              </a:lnSpc>
              <a:buFontTx/>
              <a:buChar char="•"/>
            </a:pPr>
            <a:r>
              <a:rPr lang="en-US" sz="1200" dirty="0" smtClean="0">
                <a:solidFill>
                  <a:schemeClr val="bg1"/>
                </a:solidFill>
              </a:rPr>
              <a:t>Army Surplus </a:t>
            </a:r>
            <a:r>
              <a:rPr lang="en-US" sz="1200" dirty="0" err="1" smtClean="0">
                <a:solidFill>
                  <a:schemeClr val="bg1"/>
                </a:solidFill>
              </a:rPr>
              <a:t>sUAS</a:t>
            </a:r>
            <a:r>
              <a:rPr lang="en-US" sz="1200" dirty="0" smtClean="0">
                <a:solidFill>
                  <a:schemeClr val="bg1"/>
                </a:solidFill>
              </a:rPr>
              <a:t> Aircraft</a:t>
            </a:r>
          </a:p>
          <a:p>
            <a:pPr>
              <a:lnSpc>
                <a:spcPct val="90000"/>
              </a:lnSpc>
              <a:buFontTx/>
              <a:buChar char="•"/>
            </a:pPr>
            <a:r>
              <a:rPr lang="en-US" sz="1200" dirty="0" smtClean="0">
                <a:solidFill>
                  <a:schemeClr val="bg1"/>
                </a:solidFill>
              </a:rPr>
              <a:t>Visual or GPS flights</a:t>
            </a:r>
          </a:p>
          <a:p>
            <a:pPr>
              <a:lnSpc>
                <a:spcPct val="90000"/>
              </a:lnSpc>
              <a:buFontTx/>
              <a:buChar char="•"/>
            </a:pPr>
            <a:r>
              <a:rPr lang="en-US" sz="1200" dirty="0" smtClean="0">
                <a:solidFill>
                  <a:schemeClr val="bg1"/>
                </a:solidFill>
              </a:rPr>
              <a:t>Current sensors (video and IR) not well suited for hydro science applications</a:t>
            </a:r>
          </a:p>
          <a:p>
            <a:pPr>
              <a:lnSpc>
                <a:spcPct val="90000"/>
              </a:lnSpc>
            </a:pPr>
            <a:r>
              <a:rPr lang="en-US" sz="1200" dirty="0" smtClean="0"/>
              <a:t>Raven-GEM</a:t>
            </a:r>
          </a:p>
          <a:p>
            <a:pPr>
              <a:lnSpc>
                <a:spcPct val="90000"/>
              </a:lnSpc>
              <a:buFontTx/>
              <a:buChar char="•"/>
            </a:pPr>
            <a:r>
              <a:rPr lang="en-US" sz="1200" dirty="0" smtClean="0">
                <a:solidFill>
                  <a:schemeClr val="bg1"/>
                </a:solidFill>
              </a:rPr>
              <a:t>Initial development of prototype EM sensor into Raven airframe</a:t>
            </a:r>
          </a:p>
          <a:p>
            <a:pPr>
              <a:lnSpc>
                <a:spcPct val="90000"/>
              </a:lnSpc>
              <a:buFontTx/>
              <a:buChar char="•"/>
            </a:pPr>
            <a:r>
              <a:rPr lang="en-US" sz="1200" dirty="0" smtClean="0">
                <a:solidFill>
                  <a:schemeClr val="bg1"/>
                </a:solidFill>
              </a:rPr>
              <a:t>~ 50-100m flight lines</a:t>
            </a: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w="9525"/>
        </p:spPr>
        <p:txBody>
          <a:bodyPr/>
          <a:lstStyle/>
          <a:p>
            <a:r>
              <a:rPr lang="en-US" dirty="0" smtClean="0"/>
              <a:t>Advances in multi-frequency EM tools now enable rapid collection of data in ATV (or human) towed modes. Data are collected concurrently with GPS, enabling coverage of large areas. In a recent study at a uranium mine tailings site in </a:t>
            </a:r>
            <a:r>
              <a:rPr lang="en-US" dirty="0" err="1" smtClean="0"/>
              <a:t>Naturita</a:t>
            </a:r>
            <a:r>
              <a:rPr lang="en-US" dirty="0" smtClean="0"/>
              <a:t>, CO, we collected multi-frequency EM data over a 1.2-km by 400-m area to image 3D subsurface conductivity structure. These results were correlated with K at sparse wells throughout the area to estimate spatially variable K. This work was performed in support of research by Jim Davis and Gary Curtis (USGS). A new DOE-SBR (Subsurface Biogeochemical Research)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xfrm>
            <a:off x="3963541" y="8806531"/>
            <a:ext cx="3032641" cy="462937"/>
          </a:xfrm>
          <a:prstGeom prst="rect">
            <a:avLst/>
          </a:prstGeom>
          <a:noFill/>
        </p:spPr>
        <p:txBody>
          <a:bodyPr lIns="87938" tIns="43969" rIns="87938" bIns="43969"/>
          <a:lstStyle/>
          <a:p>
            <a:fld id="{B039F856-D0EF-43BE-9935-CEB195F943EE}" type="slidenum">
              <a:rPr lang="en-US" smtClean="0"/>
              <a:pPr/>
              <a:t>24</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90000"/>
              </a:lnSpc>
              <a:spcBef>
                <a:spcPct val="20000"/>
              </a:spcBef>
              <a:spcAft>
                <a:spcPct val="0"/>
              </a:spcAft>
              <a:buClr>
                <a:srgbClr val="FFFF99"/>
              </a:buClr>
              <a:buSzPct val="140000"/>
              <a:tabLst/>
              <a:defRPr/>
            </a:pPr>
            <a:r>
              <a:rPr kumimoji="0" lang="en-US" sz="2400" b="1" i="0" u="none" strike="noStrike" kern="0" cap="none" spc="0" normalizeH="0" baseline="0" noProof="0" dirty="0" smtClean="0">
                <a:ln>
                  <a:noFill/>
                </a:ln>
                <a:solidFill>
                  <a:srgbClr val="FFFFCC"/>
                </a:solidFill>
                <a:effectLst/>
                <a:uLnTx/>
                <a:uFillTx/>
                <a:latin typeface="Times New Roman" pitchFamily="18" charset="0"/>
                <a:ea typeface="+mn-ea"/>
                <a:cs typeface="+mn-cs"/>
              </a:rPr>
              <a:t>NMR relaxation rate in porous media governed by surface interactions</a:t>
            </a:r>
          </a:p>
          <a:p>
            <a:pPr marL="742950" marR="0" lvl="1" indent="-285750" algn="l" defTabSz="914400" rtl="0" eaLnBrk="0" fontAlgn="base" latinLnBrk="0" hangingPunct="0">
              <a:lnSpc>
                <a:spcPct val="90000"/>
              </a:lnSpc>
              <a:spcBef>
                <a:spcPct val="20000"/>
              </a:spcBef>
              <a:spcAft>
                <a:spcPct val="0"/>
              </a:spcAft>
              <a:buClr>
                <a:srgbClr val="FFFF99"/>
              </a:buClr>
              <a:buSzPct val="125000"/>
              <a:buFont typeface="Wingdings" pitchFamily="2" charset="2"/>
              <a:buChar char="Ø"/>
              <a:tabLst/>
              <a:defRPr/>
            </a:pPr>
            <a:r>
              <a:rPr kumimoji="0" lang="en-US" sz="2200" b="0" i="0" u="none" strike="noStrike" kern="0" cap="none" spc="0" normalizeH="0" baseline="0" noProof="0" dirty="0" smtClean="0">
                <a:ln>
                  <a:noFill/>
                </a:ln>
                <a:solidFill>
                  <a:schemeClr val="bg1"/>
                </a:solidFill>
                <a:effectLst/>
                <a:uLnTx/>
                <a:uFillTx/>
                <a:latin typeface="Times New Roman" pitchFamily="18" charset="0"/>
                <a:ea typeface="+mn-ea"/>
                <a:cs typeface="+mn-cs"/>
              </a:rPr>
              <a:t>Water in small pores: fast relaxation</a:t>
            </a:r>
          </a:p>
          <a:p>
            <a:pPr marL="742950" marR="0" lvl="1" indent="-285750" algn="l" defTabSz="914400" rtl="0" eaLnBrk="0" fontAlgn="base" latinLnBrk="0" hangingPunct="0">
              <a:lnSpc>
                <a:spcPct val="90000"/>
              </a:lnSpc>
              <a:spcBef>
                <a:spcPct val="20000"/>
              </a:spcBef>
              <a:spcAft>
                <a:spcPct val="0"/>
              </a:spcAft>
              <a:buClr>
                <a:srgbClr val="FFFF99"/>
              </a:buClr>
              <a:buSzPct val="125000"/>
              <a:buFont typeface="Wingdings" pitchFamily="2" charset="2"/>
              <a:buChar char="Ø"/>
              <a:tabLst/>
              <a:defRPr/>
            </a:pPr>
            <a:r>
              <a:rPr kumimoji="0" lang="en-US" sz="2200" b="0" i="0" u="none" strike="noStrike" kern="0" cap="none" spc="0" normalizeH="0" baseline="0" noProof="0" dirty="0" smtClean="0">
                <a:ln>
                  <a:noFill/>
                </a:ln>
                <a:solidFill>
                  <a:schemeClr val="bg1"/>
                </a:solidFill>
                <a:effectLst/>
                <a:uLnTx/>
                <a:uFillTx/>
                <a:latin typeface="Times New Roman" pitchFamily="18" charset="0"/>
                <a:ea typeface="+mn-ea"/>
                <a:cs typeface="+mn-cs"/>
              </a:rPr>
              <a:t>Water in large pores: slow relaxation</a:t>
            </a:r>
          </a:p>
          <a:p>
            <a:pPr marL="742950" marR="0" lvl="1" indent="-285750" algn="l" defTabSz="914400" rtl="0" eaLnBrk="0" fontAlgn="base" latinLnBrk="0" hangingPunct="0">
              <a:lnSpc>
                <a:spcPct val="90000"/>
              </a:lnSpc>
              <a:spcBef>
                <a:spcPct val="20000"/>
              </a:spcBef>
              <a:spcAft>
                <a:spcPct val="0"/>
              </a:spcAft>
              <a:buClr>
                <a:srgbClr val="FFFF99"/>
              </a:buClr>
              <a:buSzPct val="125000"/>
              <a:buFont typeface="Wingdings" pitchFamily="2" charset="2"/>
              <a:buChar char="Ø"/>
              <a:tabLst/>
              <a:defRPr/>
            </a:pPr>
            <a:endParaRPr kumimoji="0" lang="en-US" sz="2200" b="0" i="0" u="none" strike="noStrike" kern="0" cap="none" spc="0" normalizeH="0" baseline="0" noProof="0" dirty="0" smtClean="0">
              <a:ln>
                <a:noFill/>
              </a:ln>
              <a:solidFill>
                <a:schemeClr val="bg1"/>
              </a:solidFill>
              <a:effectLst/>
              <a:uLnTx/>
              <a:uFillTx/>
              <a:latin typeface="Times New Roman" pitchFamily="18" charset="0"/>
              <a:ea typeface="+mn-ea"/>
              <a:cs typeface="+mn-cs"/>
            </a:endParaRPr>
          </a:p>
          <a:p>
            <a:pPr marL="285750" marR="0" lvl="0" indent="-285750" algn="l" defTabSz="914400" rtl="0" eaLnBrk="0" fontAlgn="base" latinLnBrk="0" hangingPunct="0">
              <a:lnSpc>
                <a:spcPct val="90000"/>
              </a:lnSpc>
              <a:spcBef>
                <a:spcPct val="20000"/>
              </a:spcBef>
              <a:spcAft>
                <a:spcPct val="0"/>
              </a:spcAft>
              <a:buClr>
                <a:srgbClr val="FFFF99"/>
              </a:buClr>
              <a:buSzPct val="125000"/>
              <a:buFont typeface="Wingdings" pitchFamily="2" charset="2"/>
              <a:buChar char="Ø"/>
              <a:tabLst/>
              <a:defRPr/>
            </a:pPr>
            <a:r>
              <a:rPr kumimoji="0" lang="en-US" sz="2200" b="0" i="0" u="none" strike="noStrike" kern="0" cap="none" spc="0" normalizeH="0" baseline="0" noProof="0" dirty="0" smtClean="0">
                <a:ln>
                  <a:noFill/>
                </a:ln>
                <a:solidFill>
                  <a:schemeClr val="bg1"/>
                </a:solidFill>
                <a:effectLst/>
                <a:uLnTx/>
                <a:uFillTx/>
                <a:latin typeface="Times New Roman" pitchFamily="18" charset="0"/>
                <a:ea typeface="+mn-ea"/>
                <a:cs typeface="+mn-cs"/>
              </a:rPr>
              <a:t>USE a COMBINATION of METHODS</a:t>
            </a:r>
          </a:p>
          <a:p>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r>
              <a:rPr lang="en-US" smtClean="0"/>
              <a:t>Tried to be consistent, but as with anything, not completely possible.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963988" y="8805863"/>
            <a:ext cx="3032125" cy="463550"/>
          </a:xfrm>
          <a:prstGeom prst="rect">
            <a:avLst/>
          </a:prstGeom>
          <a:noFill/>
        </p:spPr>
        <p:txBody>
          <a:bodyPr/>
          <a:lstStyle/>
          <a:p>
            <a:fld id="{E12D739E-B028-4AFE-8338-69E890EE5015}" type="slidenum">
              <a:rPr lang="en-US" altLang="en-US" smtClean="0"/>
              <a:pPr/>
              <a:t>26</a:t>
            </a:fld>
            <a:endParaRPr lang="en-US" altLang="en-US" smtClean="0"/>
          </a:p>
        </p:txBody>
      </p:sp>
      <p:sp>
        <p:nvSpPr>
          <p:cNvPr id="68611" name="Rectangle 2"/>
          <p:cNvSpPr>
            <a:spLocks noGrp="1" noRot="1" noChangeAspect="1" noChangeArrowheads="1" noTextEdit="1"/>
          </p:cNvSpPr>
          <p:nvPr>
            <p:ph type="sldImg"/>
          </p:nvPr>
        </p:nvSpPr>
        <p:spPr>
          <a:xfrm>
            <a:off x="1160463" y="690563"/>
            <a:ext cx="4683125" cy="3513137"/>
          </a:xfrm>
          <a:ln/>
        </p:spPr>
      </p:sp>
      <p:sp>
        <p:nvSpPr>
          <p:cNvPr id="68612" name="Rectangle 3"/>
          <p:cNvSpPr>
            <a:spLocks noGrp="1" noChangeArrowheads="1"/>
          </p:cNvSpPr>
          <p:nvPr>
            <p:ph type="body" idx="1"/>
          </p:nvPr>
        </p:nvSpPr>
        <p:spPr>
          <a:xfrm>
            <a:off x="933450" y="4437063"/>
            <a:ext cx="5132388" cy="4129087"/>
          </a:xfrm>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xfrm>
            <a:off x="3963988" y="8805863"/>
            <a:ext cx="3032125" cy="463550"/>
          </a:xfrm>
          <a:prstGeom prst="rect">
            <a:avLst/>
          </a:prstGeom>
          <a:noFill/>
        </p:spPr>
        <p:txBody>
          <a:bodyPr/>
          <a:lstStyle/>
          <a:p>
            <a:fld id="{B2E8F991-FE2C-4244-B774-EE4D0A61B2B1}" type="slidenum">
              <a:rPr lang="en-US" smtClean="0"/>
              <a:pPr/>
              <a:t>28</a:t>
            </a:fld>
            <a:endParaRPr lang="en-US" smtClean="0"/>
          </a:p>
        </p:txBody>
      </p:sp>
      <p:sp>
        <p:nvSpPr>
          <p:cNvPr id="73731" name="Rectangle 2"/>
          <p:cNvSpPr>
            <a:spLocks noGrp="1" noRot="1" noChangeAspect="1" noChangeArrowheads="1" noTextEdit="1"/>
          </p:cNvSpPr>
          <p:nvPr>
            <p:ph type="sldImg"/>
          </p:nvPr>
        </p:nvSpPr>
        <p:spPr>
          <a:xfrm>
            <a:off x="1157288" y="690563"/>
            <a:ext cx="4687887" cy="3517900"/>
          </a:xfrm>
          <a:ln/>
        </p:spPr>
      </p:sp>
      <p:sp>
        <p:nvSpPr>
          <p:cNvPr id="73732" name="Rectangle 3"/>
          <p:cNvSpPr>
            <a:spLocks noGrp="1" noChangeArrowheads="1"/>
          </p:cNvSpPr>
          <p:nvPr>
            <p:ph type="body" idx="1"/>
          </p:nvPr>
        </p:nvSpPr>
        <p:spPr>
          <a:xfrm>
            <a:off x="931863" y="4438650"/>
            <a:ext cx="5135562" cy="4125913"/>
          </a:xfrm>
          <a:noFill/>
          <a:ln/>
        </p:spPr>
        <p:txBody>
          <a:bodyPr lIns="95055" tIns="47527" rIns="95055" bIns="47527"/>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xfrm>
            <a:off x="3963988" y="8805863"/>
            <a:ext cx="3032125" cy="463550"/>
          </a:xfrm>
          <a:prstGeom prst="rect">
            <a:avLst/>
          </a:prstGeom>
          <a:noFill/>
        </p:spPr>
        <p:txBody>
          <a:bodyPr/>
          <a:lstStyle/>
          <a:p>
            <a:fld id="{A348F7DC-8E1A-4D7F-AC28-5289C4CAD7BE}" type="slidenum">
              <a:rPr lang="en-US" altLang="en-US" smtClean="0"/>
              <a:pPr/>
              <a:t>29</a:t>
            </a:fld>
            <a:endParaRPr lang="en-US" altLang="en-US" smtClean="0"/>
          </a:p>
        </p:txBody>
      </p:sp>
      <p:sp>
        <p:nvSpPr>
          <p:cNvPr id="76803" name="Rectangle 2"/>
          <p:cNvSpPr>
            <a:spLocks noChangeArrowheads="1"/>
          </p:cNvSpPr>
          <p:nvPr/>
        </p:nvSpPr>
        <p:spPr bwMode="auto">
          <a:xfrm>
            <a:off x="3967163" y="0"/>
            <a:ext cx="3033712" cy="458788"/>
          </a:xfrm>
          <a:prstGeom prst="rect">
            <a:avLst/>
          </a:prstGeom>
          <a:noFill/>
          <a:ln w="12700">
            <a:noFill/>
            <a:miter lim="800000"/>
            <a:headEnd/>
            <a:tailEnd/>
          </a:ln>
        </p:spPr>
        <p:txBody>
          <a:bodyPr wrap="none" lIns="91435" tIns="45718" rIns="91435" bIns="45718" anchor="ctr"/>
          <a:lstStyle/>
          <a:p>
            <a:endParaRPr lang="en-US"/>
          </a:p>
        </p:txBody>
      </p:sp>
      <p:sp>
        <p:nvSpPr>
          <p:cNvPr id="1617923" name="Rectangle 3"/>
          <p:cNvSpPr>
            <a:spLocks noChangeArrowheads="1"/>
          </p:cNvSpPr>
          <p:nvPr/>
        </p:nvSpPr>
        <p:spPr bwMode="auto">
          <a:xfrm>
            <a:off x="3967163" y="8791575"/>
            <a:ext cx="3033712" cy="461963"/>
          </a:xfrm>
          <a:prstGeom prst="rect">
            <a:avLst/>
          </a:prstGeom>
          <a:noFill/>
          <a:ln w="12700">
            <a:noFill/>
            <a:miter lim="800000"/>
            <a:headEnd/>
            <a:tailEnd/>
          </a:ln>
          <a:effectLst/>
        </p:spPr>
        <p:txBody>
          <a:bodyPr lIns="91984" tIns="45184" rIns="91984" bIns="45184" anchor="b"/>
          <a:lstStyle/>
          <a:p>
            <a:pPr algn="r" defTabSz="930229" eaLnBrk="0" hangingPunct="0">
              <a:defRPr/>
            </a:pPr>
            <a:r>
              <a:rPr lang="en-US" sz="1200" dirty="0">
                <a:solidFill>
                  <a:schemeClr val="tx2"/>
                </a:solidFill>
                <a:effectLst>
                  <a:outerShdw blurRad="38100" dist="38100" dir="2700000" algn="tl">
                    <a:srgbClr val="C0C0C0"/>
                  </a:outerShdw>
                </a:effectLst>
                <a:latin typeface="Tahoma" pitchFamily="34" charset="0"/>
              </a:rPr>
              <a:t>6</a:t>
            </a:r>
          </a:p>
        </p:txBody>
      </p:sp>
      <p:sp>
        <p:nvSpPr>
          <p:cNvPr id="76805" name="Rectangle 4"/>
          <p:cNvSpPr>
            <a:spLocks noChangeArrowheads="1"/>
          </p:cNvSpPr>
          <p:nvPr/>
        </p:nvSpPr>
        <p:spPr bwMode="auto">
          <a:xfrm>
            <a:off x="0" y="8791575"/>
            <a:ext cx="3033713" cy="461963"/>
          </a:xfrm>
          <a:prstGeom prst="rect">
            <a:avLst/>
          </a:prstGeom>
          <a:noFill/>
          <a:ln w="12700">
            <a:noFill/>
            <a:miter lim="800000"/>
            <a:headEnd/>
            <a:tailEnd/>
          </a:ln>
        </p:spPr>
        <p:txBody>
          <a:bodyPr wrap="none" lIns="91435" tIns="45718" rIns="91435" bIns="45718" anchor="ctr"/>
          <a:lstStyle/>
          <a:p>
            <a:endParaRPr lang="en-US"/>
          </a:p>
        </p:txBody>
      </p:sp>
      <p:sp>
        <p:nvSpPr>
          <p:cNvPr id="76806" name="Rectangle 5"/>
          <p:cNvSpPr>
            <a:spLocks noChangeArrowheads="1"/>
          </p:cNvSpPr>
          <p:nvPr/>
        </p:nvSpPr>
        <p:spPr bwMode="auto">
          <a:xfrm>
            <a:off x="0" y="0"/>
            <a:ext cx="3033713" cy="458788"/>
          </a:xfrm>
          <a:prstGeom prst="rect">
            <a:avLst/>
          </a:prstGeom>
          <a:noFill/>
          <a:ln w="12700">
            <a:noFill/>
            <a:miter lim="800000"/>
            <a:headEnd/>
            <a:tailEnd/>
          </a:ln>
        </p:spPr>
        <p:txBody>
          <a:bodyPr wrap="none" lIns="91435" tIns="45718" rIns="91435" bIns="45718" anchor="ctr"/>
          <a:lstStyle/>
          <a:p>
            <a:endParaRPr lang="en-US"/>
          </a:p>
        </p:txBody>
      </p:sp>
      <p:sp>
        <p:nvSpPr>
          <p:cNvPr id="76807" name="Rectangle 6"/>
          <p:cNvSpPr>
            <a:spLocks noGrp="1" noRot="1" noChangeAspect="1" noChangeArrowheads="1" noTextEdit="1"/>
          </p:cNvSpPr>
          <p:nvPr>
            <p:ph type="sldImg"/>
          </p:nvPr>
        </p:nvSpPr>
        <p:spPr>
          <a:xfrm>
            <a:off x="1192213" y="703263"/>
            <a:ext cx="4618037" cy="3463925"/>
          </a:xfrm>
          <a:ln w="12700" cap="flat"/>
        </p:spPr>
      </p:sp>
      <p:sp>
        <p:nvSpPr>
          <p:cNvPr id="76808" name="Rectangle 7"/>
          <p:cNvSpPr>
            <a:spLocks noGrp="1" noChangeArrowheads="1"/>
          </p:cNvSpPr>
          <p:nvPr>
            <p:ph type="body" idx="1"/>
          </p:nvPr>
        </p:nvSpPr>
        <p:spPr>
          <a:xfrm>
            <a:off x="933450" y="4435475"/>
            <a:ext cx="5132388" cy="4129088"/>
          </a:xfrm>
          <a:noFill/>
          <a:ln/>
        </p:spPr>
        <p:txBody>
          <a:bodyPr lIns="91984" tIns="45184" rIns="91984" bIns="45184"/>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p:txBody>
          <a:bodyPr/>
          <a:lstStyle/>
          <a:p>
            <a:r>
              <a:rPr lang="en-US"/>
              <a:t>Lower right is s</a:t>
            </a:r>
            <a:r>
              <a:rPr lang="en-US">
                <a:solidFill>
                  <a:srgbClr val="000000"/>
                </a:solidFill>
                <a:latin typeface="Helv"/>
              </a:rPr>
              <a:t>atellite image of integrated water vapor 22 March 2005.  Atmospheric River headed for Northern California.  BBY is Bodega Bay site.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Rot="1" noChangeAspect="1" noChangeArrowheads="1" noTextEdit="1"/>
          </p:cNvSpPr>
          <p:nvPr>
            <p:ph type="sldImg"/>
          </p:nvPr>
        </p:nvSpPr>
        <p:spPr>
          <a:ln/>
        </p:spPr>
      </p:sp>
      <p:sp>
        <p:nvSpPr>
          <p:cNvPr id="456707" name="Rectangle 3"/>
          <p:cNvSpPr>
            <a:spLocks noGrp="1" noChangeArrowheads="1"/>
          </p:cNvSpPr>
          <p:nvPr>
            <p:ph type="body" idx="1"/>
          </p:nvPr>
        </p:nvSpPr>
        <p:spPr/>
        <p:txBody>
          <a:bodyPr/>
          <a:lstStyle/>
          <a:p>
            <a:r>
              <a:rPr lang="en-US"/>
              <a:t>Lower left panel shows novel USGS collector at Cazadero, CA.   International Atomic Energy Agency (IAEA) has come to USGS and asked us to provide a collector for arid environments, e.g., Africa.</a:t>
            </a:r>
          </a:p>
          <a:p>
            <a:r>
              <a:rPr lang="en-US"/>
              <a:t>Project continuing full steam ahead--four collector are being colocated at Northern CA NOAA observatories this winter.</a:t>
            </a:r>
          </a:p>
          <a:p>
            <a:r>
              <a:rPr lang="en-US"/>
              <a:t>Upper right panel shows S-PROF radar reflectivity profiles obtained by NOAA instrumentation March 2005 when an extratropical cyclone made landfall in California. Note that time goes right to left, the standard method for meteorologists. </a:t>
            </a:r>
          </a:p>
          <a:p>
            <a:r>
              <a:rPr lang="en-US"/>
              <a:t>Lower right shows stable hydrogen isotopic measurements at 30-minute intervals through this event. Note the remarkable decrease in hydrogen isotopic composition followed by an equivalent increase with onset of the atmospheric river (increase in rainfall as indicated in the third panel).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Flex Viewer</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63744" y="8805841"/>
            <a:ext cx="3032337" cy="463550"/>
          </a:xfrm>
          <a:prstGeom prst="rect">
            <a:avLst/>
          </a:prstGeom>
          <a:noFill/>
        </p:spPr>
        <p:txBody>
          <a:bodyPr lIns="92958" tIns="46479" rIns="92958" bIns="46479"/>
          <a:lstStyle/>
          <a:p>
            <a:fld id="{B212AD70-F38B-4521-BD34-8682C38EE99C}" type="slidenum">
              <a:rPr lang="en-US" smtClean="0"/>
              <a:pPr/>
              <a:t>7</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p:txBody>
          <a:bodyPr lIns="91893" tIns="45947" rIns="91893" bIns="45947"/>
          <a:lstStyle/>
          <a:p>
            <a:r>
              <a:rPr lang="en-US" sz="1200" dirty="0" smtClean="0"/>
              <a:t>GSFLOW—Couples the Precipitation-Runoff Modeling System (PRMS) with MODFLOW-2005</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p:txBody>
          <a:bodyPr lIns="91893" tIns="45947" rIns="91893" bIns="45947"/>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xfrm>
            <a:off x="3963541" y="8806531"/>
            <a:ext cx="3032641" cy="462937"/>
          </a:xfrm>
          <a:prstGeom prst="rect">
            <a:avLst/>
          </a:prstGeom>
          <a:noFill/>
        </p:spPr>
        <p:txBody>
          <a:bodyPr lIns="87938" tIns="43969" rIns="87938" bIns="43969"/>
          <a:lstStyle/>
          <a:p>
            <a:fld id="{A2C1FE02-311E-4EA1-8674-F6F7EB648D66}" type="slidenum">
              <a:rPr lang="en-US" smtClean="0"/>
              <a:pPr/>
              <a:t>45</a:t>
            </a:fld>
            <a:endParaRPr lang="en-US"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r>
              <a:rPr lang="en-US" smtClean="0"/>
              <a:t>USGS is in the process of converting paper forms into electronic applications for water-data collection. The applications sync with a database and provide employees a one-time data entry solution for data collection. The system makes use of some of the newest technologies in order to deliver data to the public in a timely manner.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p:spPr>
        <p:txBody>
          <a:bodyPr/>
          <a:lstStyle/>
          <a:p>
            <a:r>
              <a:rPr lang="en-US" dirty="0" smtClean="0"/>
              <a:t>Software works with a variety of Windows Mobile devices to include multiple data-collection platforms and vendors. USGS has developed and supports applications for Surface-Water Measurements And Inspections (SWAMI), Station Levels, Continuous Hydrologic Instrumentation Monitoring Program (CHIMP), and Multi Optional Network Key Entry System (MONKES; a.k.a. groundwater measurements). Growth of electronic entry of surface-water measurements has been tracked since the release of SWAMI in July 2009 and has been steadily replacing manual entry of measurements. [Slight decline in September 2010 is attributed to fewer measurements entered overall due to combined effect of scheduled annual update of NWIS and delay of measurements until new Water Year on October 1.]</a:t>
            </a:r>
          </a:p>
        </p:txBody>
      </p:sp>
      <p:sp>
        <p:nvSpPr>
          <p:cNvPr id="8196" name="Slide Number Placeholder 3"/>
          <p:cNvSpPr>
            <a:spLocks noGrp="1"/>
          </p:cNvSpPr>
          <p:nvPr>
            <p:ph type="sldNum" sz="quarter" idx="5"/>
          </p:nvPr>
        </p:nvSpPr>
        <p:spPr>
          <a:xfrm>
            <a:off x="3963541" y="8806531"/>
            <a:ext cx="3032641" cy="462937"/>
          </a:xfrm>
          <a:prstGeom prst="rect">
            <a:avLst/>
          </a:prstGeom>
          <a:noFill/>
        </p:spPr>
        <p:txBody>
          <a:bodyPr lIns="87938" tIns="43969" rIns="87938" bIns="43969"/>
          <a:lstStyle/>
          <a:p>
            <a:fld id="{C5ECB66C-02EC-46FB-9CC0-861CA909E894}" type="slidenum">
              <a:rPr lang="en-US" smtClean="0"/>
              <a:pPr/>
              <a:t>46</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w="9525"/>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Web services are a more standard 21</a:t>
            </a:r>
            <a:r>
              <a:rPr lang="en-US" baseline="30000" dirty="0" smtClean="0"/>
              <a:t>st</a:t>
            </a:r>
            <a:r>
              <a:rPr lang="en-US" dirty="0" smtClean="0"/>
              <a:t> century way allowing business-to-business exchange of data over the Internet. Current data formats (tab-delimited) are considered last generation. The USGS is concentrating on developing highly available core water web services. The first big delivery occurred over the summer with the delivery of an instantaneous values web service. This service is very flexible allowing multiple sites and parameters to be retrieved at a time, using common filters like by state and watershed. </a:t>
            </a:r>
          </a:p>
          <a:p>
            <a:pPr>
              <a:defRPr/>
            </a:pPr>
            <a:endParaRPr lang="en-US" dirty="0" smtClean="0"/>
          </a:p>
          <a:p>
            <a:pPr>
              <a:defRPr/>
            </a:pPr>
            <a:r>
              <a:rPr lang="en-US" dirty="0" smtClean="0"/>
              <a:t>A site service and a daily values service are also available to the public. These will be reengineered in FY2011. The instantaneous values service will also get new features and new data delivery formats, including Microsoft Excel.</a:t>
            </a:r>
          </a:p>
          <a:p>
            <a:pPr>
              <a:defRPr/>
            </a:pPr>
            <a:endParaRPr lang="en-US" dirty="0" smtClean="0"/>
          </a:p>
          <a:p>
            <a:pPr>
              <a:defRPr/>
            </a:pPr>
            <a:r>
              <a:rPr lang="en-US" dirty="0" smtClean="0"/>
              <a:t>The big trends that web services facilitates are data integration (think latest USGS water data showing up on the Weather Channel) and multi-disciplinary research (integrated science), including within USGS.</a:t>
            </a:r>
          </a:p>
          <a:p>
            <a:pPr>
              <a:defRPr/>
            </a:pPr>
            <a:endParaRPr lang="en-US" dirty="0" smtClean="0"/>
          </a:p>
          <a:p>
            <a:pPr>
              <a:defRPr/>
            </a:pPr>
            <a:r>
              <a:rPr lang="en-US" dirty="0" smtClean="0"/>
              <a:t>USGS partners like NOAA and USACE should be aware that these services may be new but they are “production” supported services. Users can depend on these data-services with confidence that the service should always be around and highly available 7/24/365.</a:t>
            </a:r>
          </a:p>
          <a:p>
            <a:pPr>
              <a:defRPr/>
            </a:pPr>
            <a:endParaRPr lang="en-US" dirty="0" smtClean="0"/>
          </a:p>
          <a:p>
            <a:pPr>
              <a:defRPr/>
            </a:pPr>
            <a:r>
              <a:rPr lang="en-US" dirty="0" smtClean="0"/>
              <a:t>As a side note: these services will also be used to create a next generation version of NWISWeb, allowing NWISWeb to be more useful to the public and easier and faster to maintain than at present.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4294967295"/>
          </p:nvPr>
        </p:nvSpPr>
        <p:spPr bwMode="auto">
          <a:xfrm>
            <a:off x="3963978" y="8807292"/>
            <a:ext cx="3032124" cy="462116"/>
          </a:xfrm>
          <a:prstGeom prst="rect">
            <a:avLst/>
          </a:prstGeom>
          <a:noFill/>
          <a:ln>
            <a:miter lim="800000"/>
            <a:headEnd/>
            <a:tailEnd/>
          </a:ln>
        </p:spPr>
        <p:txBody>
          <a:bodyPr lIns="91365" tIns="45682" rIns="91365" bIns="45682"/>
          <a:lstStyle/>
          <a:p>
            <a:fld id="{426EB10C-EED7-4FF1-AA9D-722F9794D5CE}" type="slidenum">
              <a:rPr lang="en-US"/>
              <a:pPr/>
              <a:t>49</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w="9525"/>
        </p:spPr>
        <p:txBody>
          <a:bodyPr/>
          <a:lstStyle/>
          <a:p>
            <a:pPr marL="571500" indent="-571500">
              <a:spcBef>
                <a:spcPct val="20000"/>
              </a:spcBef>
              <a:buClr>
                <a:srgbClr val="FFFF99"/>
              </a:buClr>
              <a:buSzPct val="125000"/>
              <a:buFont typeface="Wingdings" charset="2"/>
              <a:buChar char="§"/>
              <a:defRPr/>
            </a:pPr>
            <a:r>
              <a:rPr lang="en-US" sz="1200" b="1" kern="0" dirty="0" smtClean="0">
                <a:solidFill>
                  <a:schemeClr val="bg1"/>
                </a:solidFill>
                <a:latin typeface="Times New Roman" pitchFamily="18" charset="0"/>
                <a:ea typeface="+mn-ea"/>
                <a:cs typeface="ＭＳ Ｐゴシック" charset="-128"/>
                <a:sym typeface="Wingdings" charset="2"/>
              </a:rPr>
              <a:t>Web Services allow for more accessibility to the data</a:t>
            </a:r>
          </a:p>
          <a:p>
            <a:pPr marL="571500" indent="-571500">
              <a:spcBef>
                <a:spcPct val="20000"/>
              </a:spcBef>
              <a:buClr>
                <a:srgbClr val="FFFF99"/>
              </a:buClr>
              <a:buSzPct val="125000"/>
              <a:buFont typeface="Wingdings" charset="2"/>
              <a:buChar char="§"/>
              <a:defRPr/>
            </a:pPr>
            <a:r>
              <a:rPr lang="en-US" sz="1200" b="1" kern="0" dirty="0" smtClean="0">
                <a:solidFill>
                  <a:schemeClr val="bg1"/>
                </a:solidFill>
                <a:latin typeface="Times New Roman" pitchFamily="18" charset="0"/>
                <a:ea typeface="+mn-ea"/>
                <a:cs typeface="ＭＳ Ｐゴシック" charset="-128"/>
                <a:sym typeface="Wingdings" charset="2"/>
              </a:rPr>
              <a:t>No longer limited to EPA or USGS interfaces for interacting with the data.</a:t>
            </a:r>
          </a:p>
          <a:p>
            <a:pPr marL="571500" indent="-571500">
              <a:spcBef>
                <a:spcPct val="20000"/>
              </a:spcBef>
              <a:buClr>
                <a:srgbClr val="FFFF99"/>
              </a:buClr>
              <a:buSzPct val="125000"/>
              <a:buFont typeface="Wingdings" charset="2"/>
              <a:buChar char="§"/>
              <a:defRPr/>
            </a:pPr>
            <a:r>
              <a:rPr lang="en-US" sz="1200" b="1" kern="0" dirty="0" smtClean="0">
                <a:solidFill>
                  <a:schemeClr val="bg1"/>
                </a:solidFill>
                <a:latin typeface="Times New Roman" pitchFamily="18" charset="0"/>
                <a:ea typeface="+mn-ea"/>
                <a:cs typeface="ＭＳ Ｐゴシック" charset="-128"/>
                <a:sym typeface="Wingdings" charset="2"/>
              </a:rPr>
              <a:t>Provide a commonly formatted dataset for data analysis and modeling</a:t>
            </a:r>
          </a:p>
          <a:p>
            <a:pPr marL="571500" indent="-571500">
              <a:spcBef>
                <a:spcPct val="20000"/>
              </a:spcBef>
              <a:buClr>
                <a:srgbClr val="FFFF99"/>
              </a:buClr>
              <a:buSzPct val="125000"/>
              <a:buFont typeface="Wingdings" charset="2"/>
              <a:buChar char="§"/>
              <a:defRPr/>
            </a:pPr>
            <a:r>
              <a:rPr lang="en-US" sz="1200" b="1" kern="0" dirty="0" smtClean="0">
                <a:solidFill>
                  <a:schemeClr val="bg1"/>
                </a:solidFill>
                <a:latin typeface="Times New Roman" pitchFamily="18" charset="0"/>
                <a:ea typeface="+mn-ea"/>
                <a:cs typeface="ＭＳ Ｐゴシック" charset="-128"/>
                <a:sym typeface="Wingdings" charset="2"/>
              </a:rPr>
              <a:t>Serve as the backbone for project data applications (</a:t>
            </a:r>
            <a:r>
              <a:rPr lang="en-US" sz="1200" b="1" kern="0" dirty="0" err="1" smtClean="0">
                <a:solidFill>
                  <a:schemeClr val="bg1"/>
                </a:solidFill>
                <a:latin typeface="Times New Roman" pitchFamily="18" charset="0"/>
                <a:ea typeface="+mn-ea"/>
                <a:cs typeface="ＭＳ Ｐゴシック" charset="-128"/>
                <a:sym typeface="Wingdings" charset="2"/>
              </a:rPr>
              <a:t>mashups</a:t>
            </a:r>
            <a:r>
              <a:rPr lang="en-US" sz="1200" b="1" kern="0" dirty="0" smtClean="0">
                <a:solidFill>
                  <a:schemeClr val="bg1"/>
                </a:solidFill>
                <a:latin typeface="Times New Roman" pitchFamily="18" charset="0"/>
                <a:ea typeface="+mn-ea"/>
                <a:cs typeface="ＭＳ Ｐゴシック" charset="-128"/>
                <a:sym typeface="Wingdings" charset="2"/>
              </a:rPr>
              <a:t>)</a:t>
            </a:r>
          </a:p>
          <a:p>
            <a:endParaRPr lang="en-US" dirty="0" smtClean="0">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4294967295"/>
          </p:nvPr>
        </p:nvSpPr>
        <p:spPr bwMode="auto">
          <a:xfrm>
            <a:off x="3963978" y="8807292"/>
            <a:ext cx="3032124" cy="462116"/>
          </a:xfrm>
          <a:prstGeom prst="rect">
            <a:avLst/>
          </a:prstGeom>
          <a:noFill/>
          <a:ln>
            <a:miter lim="800000"/>
            <a:headEnd/>
            <a:tailEnd/>
          </a:ln>
        </p:spPr>
        <p:txBody>
          <a:bodyPr lIns="91365" tIns="45682" rIns="91365" bIns="45682"/>
          <a:lstStyle/>
          <a:p>
            <a:fld id="{DDD57051-DDF3-4F70-BEDE-769CD76920D0}" type="slidenum">
              <a:rPr lang="en-US"/>
              <a:pPr/>
              <a:t>50</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w="9525"/>
        </p:spPr>
        <p:txBody>
          <a:bodyPr/>
          <a:lstStyle/>
          <a:p>
            <a:endParaRPr lang="en-US" dirty="0" smtClean="0">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50000"/>
              </a:spcBef>
              <a:spcAft>
                <a:spcPct val="0"/>
              </a:spcAft>
            </a:pPr>
            <a:r>
              <a:rPr lang="en-US" sz="1200" b="1" dirty="0" smtClean="0">
                <a:solidFill>
                  <a:schemeClr val="bg1"/>
                </a:solidFill>
                <a:latin typeface="Arial" charset="0"/>
              </a:rPr>
              <a:t>New England:  RF1 (1:500,000)--2,462 Reaches</a:t>
            </a:r>
          </a:p>
          <a:p>
            <a:pPr eaLnBrk="1" hangingPunct="1">
              <a:spcBef>
                <a:spcPct val="50000"/>
              </a:spcBef>
              <a:spcAft>
                <a:spcPct val="0"/>
              </a:spcAft>
            </a:pPr>
            <a:endParaRPr lang="en-US" sz="1200" b="1" dirty="0" smtClean="0">
              <a:solidFill>
                <a:schemeClr val="bg1"/>
              </a:solidFill>
              <a:latin typeface="Arial" charset="0"/>
            </a:endParaRPr>
          </a:p>
          <a:p>
            <a:pPr eaLnBrk="1" hangingPunct="1">
              <a:spcBef>
                <a:spcPct val="50000"/>
              </a:spcBef>
              <a:spcAft>
                <a:spcPct val="0"/>
              </a:spcAft>
            </a:pPr>
            <a:r>
              <a:rPr lang="en-US" sz="1200" b="1" dirty="0" smtClean="0">
                <a:solidFill>
                  <a:schemeClr val="bg1"/>
                </a:solidFill>
                <a:latin typeface="Arial" charset="0"/>
              </a:rPr>
              <a:t>NE SPARROW Enhanced NHD (1:100,000)--42,000 Reaches</a:t>
            </a:r>
          </a:p>
          <a:p>
            <a:pPr eaLnBrk="1" hangingPunct="1">
              <a:spcBef>
                <a:spcPct val="50000"/>
              </a:spcBef>
              <a:spcAft>
                <a:spcPct val="0"/>
              </a:spcAft>
            </a:pPr>
            <a:endParaRPr lang="en-US" sz="1200" b="1" dirty="0" smtClean="0">
              <a:solidFill>
                <a:schemeClr val="bg1"/>
              </a:solidFill>
              <a:latin typeface="Arial" charset="0"/>
            </a:endParaRP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sz="1200" dirty="0" smtClean="0"/>
              <a:t>Common repository archive for SPARROW models</a:t>
            </a:r>
          </a:p>
          <a:p>
            <a:pPr>
              <a:spcBef>
                <a:spcPts val="1200"/>
              </a:spcBef>
              <a:buNone/>
            </a:pPr>
            <a:r>
              <a:rPr lang="en-US" sz="1200" dirty="0" smtClean="0"/>
              <a:t>Provides four general functions:</a:t>
            </a:r>
          </a:p>
          <a:p>
            <a:pPr marL="514350" indent="-514350">
              <a:spcBef>
                <a:spcPct val="20000"/>
              </a:spcBef>
              <a:buClr>
                <a:schemeClr val="bg1"/>
              </a:buClr>
              <a:buSzPct val="100000"/>
              <a:buFont typeface="Arial" charset="0"/>
              <a:buAutoNum type="arabicPeriod"/>
            </a:pPr>
            <a:r>
              <a:rPr lang="en-US" sz="1200" b="1" dirty="0" smtClean="0">
                <a:solidFill>
                  <a:schemeClr val="bg1"/>
                </a:solidFill>
              </a:rPr>
              <a:t>Description of water-quality conditions</a:t>
            </a:r>
          </a:p>
          <a:p>
            <a:pPr marL="514350" indent="-514350">
              <a:spcBef>
                <a:spcPct val="20000"/>
              </a:spcBef>
              <a:buClr>
                <a:schemeClr val="bg1"/>
              </a:buClr>
              <a:buSzPct val="100000"/>
              <a:buFont typeface="Arial" charset="0"/>
              <a:buAutoNum type="arabicPeriod"/>
            </a:pPr>
            <a:r>
              <a:rPr lang="en-US" sz="1200" b="1" dirty="0" smtClean="0">
                <a:solidFill>
                  <a:schemeClr val="bg1"/>
                </a:solidFill>
              </a:rPr>
              <a:t>Distribution of sources</a:t>
            </a:r>
          </a:p>
          <a:p>
            <a:pPr marL="514350" indent="-514350">
              <a:spcBef>
                <a:spcPct val="20000"/>
              </a:spcBef>
              <a:buClr>
                <a:schemeClr val="bg1"/>
              </a:buClr>
              <a:buSzPct val="100000"/>
              <a:buFont typeface="Arial" charset="0"/>
              <a:buAutoNum type="arabicPeriod"/>
            </a:pPr>
            <a:r>
              <a:rPr lang="en-US" sz="1200" b="1" dirty="0" smtClean="0">
                <a:solidFill>
                  <a:schemeClr val="bg1"/>
                </a:solidFill>
              </a:rPr>
              <a:t>Evaluation of delivery to downstream water bodies</a:t>
            </a:r>
          </a:p>
          <a:p>
            <a:pPr marL="514350" indent="-514350">
              <a:spcBef>
                <a:spcPct val="20000"/>
              </a:spcBef>
              <a:buClr>
                <a:schemeClr val="bg1"/>
              </a:buClr>
              <a:buSzPct val="100000"/>
              <a:buFont typeface="Arial" charset="0"/>
              <a:buAutoNum type="arabicPeriod"/>
            </a:pPr>
            <a:r>
              <a:rPr lang="en-US" sz="1200" b="1" dirty="0" smtClean="0">
                <a:solidFill>
                  <a:schemeClr val="bg1"/>
                </a:solidFill>
              </a:rPr>
              <a:t>Scenario testing of altered inputs</a:t>
            </a:r>
          </a:p>
          <a:p>
            <a:pPr marL="514350" indent="-514350">
              <a:spcBef>
                <a:spcPct val="20000"/>
              </a:spcBef>
              <a:buClr>
                <a:schemeClr val="bg1"/>
              </a:buClr>
              <a:buSzPct val="100000"/>
              <a:buFont typeface="Arial" charset="0"/>
              <a:buAutoNum type="arabicPeriod"/>
            </a:pPr>
            <a:endParaRPr lang="en-US" sz="1200" b="1" dirty="0" smtClean="0">
              <a:solidFill>
                <a:schemeClr val="bg1"/>
              </a:solidFill>
            </a:endParaRPr>
          </a:p>
          <a:p>
            <a:pPr marL="514350" marR="0" indent="-514350" algn="l" defTabSz="914400" rtl="0" eaLnBrk="0" fontAlgn="base" latinLnBrk="0" hangingPunct="0">
              <a:lnSpc>
                <a:spcPct val="100000"/>
              </a:lnSpc>
              <a:spcBef>
                <a:spcPct val="20000"/>
              </a:spcBef>
              <a:spcAft>
                <a:spcPct val="0"/>
              </a:spcAft>
              <a:buClr>
                <a:schemeClr val="bg1"/>
              </a:buClr>
              <a:buSzPct val="100000"/>
              <a:buFont typeface="Arial" charset="0"/>
              <a:buNone/>
              <a:tabLst/>
              <a:defRPr/>
            </a:pPr>
            <a:r>
              <a:rPr lang="en-US" sz="1200" b="1" kern="1200" dirty="0" smtClean="0">
                <a:solidFill>
                  <a:srgbClr val="FFFFCC"/>
                </a:solidFill>
                <a:latin typeface="Times New Roman" pitchFamily="18" charset="0"/>
                <a:ea typeface="+mn-ea"/>
                <a:cs typeface="+mn-cs"/>
              </a:rPr>
              <a:t>Design Goals</a:t>
            </a:r>
          </a:p>
          <a:p>
            <a:pPr marL="514350" marR="0" lvl="0" indent="-514350" algn="l" defTabSz="914400" rtl="0" eaLnBrk="0" fontAlgn="base" latinLnBrk="0" hangingPunct="0">
              <a:lnSpc>
                <a:spcPct val="100000"/>
              </a:lnSpc>
              <a:spcBef>
                <a:spcPct val="20000"/>
              </a:spcBef>
              <a:spcAft>
                <a:spcPct val="0"/>
              </a:spcAft>
              <a:buClr>
                <a:schemeClr val="bg1"/>
              </a:buClr>
              <a:buSzPct val="100000"/>
              <a:buFont typeface="+mj-lt"/>
              <a:buAutoNum type="arabicPeriod"/>
              <a:tabLst/>
              <a:defRPr/>
            </a:pPr>
            <a:r>
              <a:rPr lang="en-US" sz="1200" b="1" dirty="0" smtClean="0">
                <a:solidFill>
                  <a:schemeClr val="bg1"/>
                </a:solidFill>
              </a:rPr>
              <a:t>No needed software besides web browser</a:t>
            </a:r>
          </a:p>
          <a:p>
            <a:pPr marL="514350" marR="0" lvl="0" indent="-514350" algn="l" defTabSz="914400" rtl="0" eaLnBrk="0" fontAlgn="base" latinLnBrk="0" hangingPunct="0">
              <a:lnSpc>
                <a:spcPct val="100000"/>
              </a:lnSpc>
              <a:spcBef>
                <a:spcPct val="20000"/>
              </a:spcBef>
              <a:spcAft>
                <a:spcPct val="0"/>
              </a:spcAft>
              <a:buClr>
                <a:schemeClr val="bg1"/>
              </a:buClr>
              <a:buSzPct val="100000"/>
              <a:buFont typeface="+mj-lt"/>
              <a:buAutoNum type="arabicPeriod"/>
              <a:tabLst/>
              <a:defRPr/>
            </a:pPr>
            <a:r>
              <a:rPr lang="en-US" sz="1200" b="1" dirty="0" smtClean="0">
                <a:solidFill>
                  <a:schemeClr val="bg1"/>
                </a:solidFill>
              </a:rPr>
              <a:t>No users manual – familiar and easy to use</a:t>
            </a:r>
          </a:p>
          <a:p>
            <a:pPr marL="514350" marR="0" lvl="0" indent="-514350" algn="l" defTabSz="914400" rtl="0" eaLnBrk="0" fontAlgn="base" latinLnBrk="0" hangingPunct="0">
              <a:lnSpc>
                <a:spcPct val="100000"/>
              </a:lnSpc>
              <a:spcBef>
                <a:spcPct val="20000"/>
              </a:spcBef>
              <a:spcAft>
                <a:spcPct val="0"/>
              </a:spcAft>
              <a:buClr>
                <a:schemeClr val="bg1"/>
              </a:buClr>
              <a:buSzPct val="100000"/>
              <a:buFont typeface="+mj-lt"/>
              <a:buAutoNum type="arabicPeriod"/>
              <a:tabLst/>
              <a:defRPr/>
            </a:pPr>
            <a:r>
              <a:rPr lang="en-US" sz="1200" b="1" dirty="0" smtClean="0">
                <a:solidFill>
                  <a:schemeClr val="bg1"/>
                </a:solidFill>
              </a:rPr>
              <a:t>Store and serve models with minimal impact on modeler</a:t>
            </a:r>
          </a:p>
          <a:p>
            <a:pPr marL="514350" marR="0" lvl="0" indent="-514350" algn="l" defTabSz="914400" rtl="0" eaLnBrk="0" fontAlgn="base" latinLnBrk="0" hangingPunct="0">
              <a:lnSpc>
                <a:spcPct val="100000"/>
              </a:lnSpc>
              <a:spcBef>
                <a:spcPct val="20000"/>
              </a:spcBef>
              <a:spcAft>
                <a:spcPct val="0"/>
              </a:spcAft>
              <a:buClr>
                <a:schemeClr val="bg1"/>
              </a:buClr>
              <a:buSzPct val="100000"/>
              <a:buFont typeface="+mj-lt"/>
              <a:buAutoNum type="arabicPeriod"/>
              <a:tabLst/>
              <a:defRPr/>
            </a:pPr>
            <a:r>
              <a:rPr lang="en-US" sz="1200" b="1" dirty="0" smtClean="0">
                <a:solidFill>
                  <a:schemeClr val="bg1"/>
                </a:solidFill>
              </a:rPr>
              <a:t>Reach multiple audiences and applications</a:t>
            </a:r>
          </a:p>
          <a:p>
            <a:pPr marL="514350" marR="0" lvl="0" indent="-514350" algn="l" defTabSz="914400" rtl="0" eaLnBrk="0" fontAlgn="base" latinLnBrk="0" hangingPunct="0">
              <a:lnSpc>
                <a:spcPct val="100000"/>
              </a:lnSpc>
              <a:spcBef>
                <a:spcPct val="20000"/>
              </a:spcBef>
              <a:spcAft>
                <a:spcPct val="0"/>
              </a:spcAft>
              <a:buClr>
                <a:schemeClr val="bg1"/>
              </a:buClr>
              <a:buSzPct val="100000"/>
              <a:buFont typeface="+mj-lt"/>
              <a:buAutoNum type="arabicPeriod"/>
              <a:tabLst/>
              <a:defRPr/>
            </a:pPr>
            <a:r>
              <a:rPr lang="en-US" sz="1200" b="1" dirty="0" smtClean="0">
                <a:solidFill>
                  <a:schemeClr val="bg1"/>
                </a:solidFill>
              </a:rPr>
              <a:t>Save scenarios, manipulate locally, share and upload</a:t>
            </a:r>
            <a:endParaRPr kumimoji="0" lang="en-US" sz="1600" b="1" i="0" u="none" strike="noStrike" kern="0" cap="none" spc="0" normalizeH="0" baseline="0" noProof="0" dirty="0" smtClean="0">
              <a:ln>
                <a:noFill/>
              </a:ln>
              <a:solidFill>
                <a:srgbClr val="FFFFCC"/>
              </a:solidFill>
              <a:effectLst/>
              <a:uLnTx/>
              <a:uFillTx/>
              <a:latin typeface="Times New Roman" pitchFamily="18" charset="0"/>
              <a:ea typeface="+mn-ea"/>
              <a:cs typeface="+mn-cs"/>
            </a:endParaRPr>
          </a:p>
          <a:p>
            <a:pPr marL="514350" marR="0" indent="-514350" algn="l" defTabSz="914400" rtl="0" eaLnBrk="0" fontAlgn="base" latinLnBrk="0" hangingPunct="0">
              <a:lnSpc>
                <a:spcPct val="100000"/>
              </a:lnSpc>
              <a:spcBef>
                <a:spcPct val="20000"/>
              </a:spcBef>
              <a:spcAft>
                <a:spcPct val="0"/>
              </a:spcAft>
              <a:buClr>
                <a:schemeClr val="bg1"/>
              </a:buClr>
              <a:buSzPct val="100000"/>
              <a:buFont typeface="Arial" charset="0"/>
              <a:buNone/>
              <a:tabLst/>
              <a:defRPr/>
            </a:pPr>
            <a:endParaRPr lang="en-US" sz="1200" b="1" kern="1200" dirty="0" smtClean="0">
              <a:solidFill>
                <a:srgbClr val="FFFFCC"/>
              </a:solidFill>
              <a:latin typeface="Times New Roman" pitchFamily="18" charset="0"/>
              <a:ea typeface="+mn-ea"/>
              <a:cs typeface="+mn-cs"/>
            </a:endParaRPr>
          </a:p>
          <a:p>
            <a:pPr marL="514350" indent="-514350">
              <a:spcBef>
                <a:spcPct val="20000"/>
              </a:spcBef>
              <a:buClr>
                <a:schemeClr val="bg1"/>
              </a:buClr>
              <a:buSzPct val="100000"/>
              <a:buFont typeface="Arial" charset="0"/>
              <a:buAutoNum type="arabicPeriod"/>
            </a:pPr>
            <a:endParaRPr lang="en-US" sz="1200" b="1" dirty="0" smtClean="0">
              <a:solidFill>
                <a:schemeClr val="bg1"/>
              </a:solidFill>
            </a:endParaRPr>
          </a:p>
          <a:p>
            <a:pPr marL="514350" indent="-514350">
              <a:spcBef>
                <a:spcPct val="20000"/>
              </a:spcBef>
              <a:buClr>
                <a:schemeClr val="bg1"/>
              </a:buClr>
              <a:buSzPct val="100000"/>
              <a:buFont typeface="Arial" charset="0"/>
              <a:buNone/>
            </a:pPr>
            <a:endParaRPr lang="en-US" sz="1200" b="1" dirty="0" smtClean="0">
              <a:solidFill>
                <a:schemeClr val="bg1"/>
              </a:solidFill>
            </a:endParaRPr>
          </a:p>
          <a:p>
            <a:pPr>
              <a:spcBef>
                <a:spcPts val="1200"/>
              </a:spcBef>
              <a:buNone/>
            </a:pPr>
            <a:endParaRPr lang="en-US" sz="1200" dirty="0" smtClean="0"/>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963744" y="8805841"/>
            <a:ext cx="3032337" cy="463550"/>
          </a:xfrm>
          <a:prstGeom prst="rect">
            <a:avLst/>
          </a:prstGeom>
          <a:noFill/>
        </p:spPr>
        <p:txBody>
          <a:bodyPr lIns="92958" tIns="46479" rIns="92958" bIns="46479"/>
          <a:lstStyle/>
          <a:p>
            <a:fld id="{458C98E7-20AE-4545-A81A-AA7F4DC545C3}" type="slidenum">
              <a:rPr lang="en-US" smtClean="0"/>
              <a:pPr/>
              <a:t>8</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w="9525"/>
        </p:spPr>
        <p:txBody>
          <a:bodyPr/>
          <a:lstStyle/>
          <a:p>
            <a:r>
              <a:rPr lang="en-US" dirty="0" smtClean="0"/>
              <a:t>Objective: Monitor changes in gravitational acceleration associated with changes in aquifer storage (water mass change) and relate to bedrock structural controls and </a:t>
            </a:r>
            <a:r>
              <a:rPr lang="en-US" dirty="0" err="1" smtClean="0"/>
              <a:t>karst</a:t>
            </a:r>
            <a:r>
              <a:rPr lang="en-US" dirty="0" smtClean="0"/>
              <a:t> features controlling flow of ground water</a:t>
            </a:r>
          </a:p>
          <a:p>
            <a:endParaRPr lang="en-US" dirty="0" smtClean="0"/>
          </a:p>
          <a:p>
            <a:r>
              <a:rPr lang="en-US" dirty="0" smtClean="0"/>
              <a:t>Great Valley Hydrologic Gravity (</a:t>
            </a:r>
            <a:r>
              <a:rPr lang="en-US" dirty="0" err="1" smtClean="0"/>
              <a:t>HydroGrav</a:t>
            </a:r>
            <a:r>
              <a:rPr lang="en-US" dirty="0" smtClean="0"/>
              <a:t>) Monitoring project - monitoring network that traverses the Shenandoah Valley from the Blue Ridge in northern Clarke County to Little North Mountain in northern Frederick County and parallels the West Virginia-Virginia border.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a:ln/>
        </p:spPr>
      </p:sp>
      <p:sp>
        <p:nvSpPr>
          <p:cNvPr id="53251" name="Rectangle 3"/>
          <p:cNvSpPr>
            <a:spLocks noGrp="1"/>
          </p:cNvSpPr>
          <p:nvPr>
            <p:ph type="body" idx="1"/>
          </p:nvPr>
        </p:nvSpPr>
        <p:spPr>
          <a:noFill/>
          <a:ln w="9525"/>
        </p:spPr>
        <p:txBody>
          <a:bodyPr/>
          <a:lstStyle/>
          <a:p>
            <a:r>
              <a:rPr lang="en-US" smtClean="0"/>
              <a:t>On the left is the background electrical resistivity tomogram, showing (1) a surficial high-cond layer where fill material was emplaced after removal of PCB-contaminated soil, (2) a lower-conductivity aquifer; and (3) a higher conductivity confining layer at about 10 m depth. On the right are a series of time-lapse resistivity snapshots showing the emplacement and subsequent spreading of a conductive amendment consisting of ABC (anaerobic biochem – a mix of lactic esthers) and a sodium-bicarb pH adjustment. Two separate injections are imaged in this sequence.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xfrm>
            <a:off x="3963744" y="8805841"/>
            <a:ext cx="3032337" cy="463550"/>
          </a:xfrm>
          <a:prstGeom prst="rect">
            <a:avLst/>
          </a:prstGeom>
          <a:noFill/>
        </p:spPr>
        <p:txBody>
          <a:bodyPr lIns="92958" tIns="46479" rIns="92958" bIns="46479"/>
          <a:lstStyle/>
          <a:p>
            <a:fld id="{F6C116BE-3131-45D1-9EC2-B311EE70C510}" type="slidenum">
              <a:rPr lang="en-US" smtClean="0"/>
              <a:pPr/>
              <a:t>9</a:t>
            </a:fld>
            <a:endParaRPr lang="en-US" smtClean="0"/>
          </a:p>
        </p:txBody>
      </p:sp>
      <p:sp>
        <p:nvSpPr>
          <p:cNvPr id="41987" name="Rectangle 2"/>
          <p:cNvSpPr>
            <a:spLocks noGrp="1" noRot="1" noChangeAspect="1" noChangeArrowheads="1" noTextEdit="1"/>
          </p:cNvSpPr>
          <p:nvPr>
            <p:ph type="sldImg"/>
          </p:nvPr>
        </p:nvSpPr>
        <p:spPr>
          <a:xfrm>
            <a:off x="1182688" y="693738"/>
            <a:ext cx="4635500" cy="3476625"/>
          </a:xfrm>
          <a:ln/>
        </p:spPr>
      </p:sp>
      <p:sp>
        <p:nvSpPr>
          <p:cNvPr id="41988" name="Rectangle 3"/>
          <p:cNvSpPr>
            <a:spLocks noGrp="1" noChangeArrowheads="1"/>
          </p:cNvSpPr>
          <p:nvPr>
            <p:ph type="body" idx="1"/>
          </p:nvPr>
        </p:nvSpPr>
        <p:spPr>
          <a:xfrm>
            <a:off x="699770" y="4403725"/>
            <a:ext cx="5598160" cy="4173560"/>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xfrm>
            <a:off x="3963744" y="8805841"/>
            <a:ext cx="3032337" cy="463550"/>
          </a:xfrm>
          <a:prstGeom prst="rect">
            <a:avLst/>
          </a:prstGeom>
          <a:noFill/>
        </p:spPr>
        <p:txBody>
          <a:bodyPr lIns="92958" tIns="46479" rIns="92958" bIns="46479"/>
          <a:lstStyle/>
          <a:p>
            <a:fld id="{06507569-70D9-4333-8C69-69B069C61340}" type="slidenum">
              <a:rPr lang="en-US" smtClean="0"/>
              <a:pPr/>
              <a:t>10</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dirty="0" smtClean="0"/>
              <a:t>The USGS established its first </a:t>
            </a:r>
            <a:r>
              <a:rPr lang="en-US" dirty="0" err="1" smtClean="0"/>
              <a:t>streamgage</a:t>
            </a:r>
            <a:r>
              <a:rPr lang="en-US" dirty="0" smtClean="0"/>
              <a:t> station on the Rio Grande at </a:t>
            </a:r>
            <a:r>
              <a:rPr lang="en-US" dirty="0" err="1" smtClean="0"/>
              <a:t>Embudo</a:t>
            </a:r>
            <a:r>
              <a:rPr lang="en-US" dirty="0" smtClean="0"/>
              <a:t> River, New Mexico in 1889.  At the time, early </a:t>
            </a:r>
            <a:r>
              <a:rPr lang="en-US" dirty="0" err="1" smtClean="0"/>
              <a:t>hydrographers</a:t>
            </a:r>
            <a:r>
              <a:rPr lang="en-US" dirty="0" smtClean="0"/>
              <a:t> worked out the essential practices, tools, and techniques.  A flow measurement is made by measuring the depth, velocity, and width of 20-25 sections across the river along a tag line (marked with red ribbons in photograph.)</a:t>
            </a:r>
          </a:p>
          <a:p>
            <a:pPr eaLnBrk="1" hangingPunct="1"/>
            <a:endParaRPr lang="en-US" dirty="0" smtClean="0"/>
          </a:p>
          <a:p>
            <a:pPr eaLnBrk="1" hangingPunct="1"/>
            <a:r>
              <a:rPr lang="en-US" dirty="0" smtClean="0"/>
              <a:t>Until recently (1980’s), we were still using essentially these same tools and techniques.  Unfortunately, owing to tight budgets, we are still too often using the same techniques today.  </a:t>
            </a:r>
          </a:p>
          <a:p>
            <a:pPr eaLnBrk="1" hangingPunct="1"/>
            <a:endParaRPr lang="en-US" dirty="0" smtClean="0"/>
          </a:p>
          <a:p>
            <a:pPr eaLnBrk="1" hangingPunct="1"/>
            <a:r>
              <a:rPr lang="en-US" dirty="0" smtClean="0"/>
              <a:t>Clearly there a pressing need to incorporate new technologies to speed flow measurement and reduce costs….And that is where we are headed.</a:t>
            </a:r>
          </a:p>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963744" y="8805841"/>
            <a:ext cx="3032337" cy="463550"/>
          </a:xfrm>
          <a:prstGeom prst="rect">
            <a:avLst/>
          </a:prstGeom>
          <a:noFill/>
        </p:spPr>
        <p:txBody>
          <a:bodyPr lIns="92958" tIns="46479" rIns="92958" bIns="46479"/>
          <a:lstStyle/>
          <a:p>
            <a:fld id="{367B79B5-6EA4-44DB-8257-166AE20DBF2B}" type="slidenum">
              <a:rPr lang="en-US" smtClean="0"/>
              <a:pPr/>
              <a:t>11</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dirty="0" smtClean="0"/>
              <a:t>Downsize equipment</a:t>
            </a:r>
          </a:p>
          <a:p>
            <a:pPr eaLnBrk="1" hangingPunct="1"/>
            <a:r>
              <a:rPr lang="en-US" dirty="0" smtClean="0"/>
              <a:t>More information</a:t>
            </a:r>
            <a:r>
              <a:rPr lang="en-US" baseline="0" dirty="0" smtClean="0"/>
              <a:t> about flow</a:t>
            </a:r>
          </a:p>
          <a:p>
            <a:pPr eaLnBrk="1" hangingPunct="1"/>
            <a:r>
              <a:rPr lang="en-US" baseline="0" dirty="0" smtClean="0"/>
              <a:t>Safer and faster</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xfrm>
            <a:off x="3963744" y="8805841"/>
            <a:ext cx="3032337" cy="463550"/>
          </a:xfrm>
          <a:prstGeom prst="rect">
            <a:avLst/>
          </a:prstGeom>
          <a:noFill/>
        </p:spPr>
        <p:txBody>
          <a:bodyPr lIns="92958" tIns="46479" rIns="92958" bIns="46479"/>
          <a:lstStyle/>
          <a:p>
            <a:fld id="{980D4984-2B85-4EBA-AB11-A306C01809CC}" type="slidenum">
              <a:rPr lang="en-US" smtClean="0"/>
              <a:pPr/>
              <a:t>12</a:t>
            </a:fld>
            <a:endParaRPr lang="en-US" smtClean="0"/>
          </a:p>
        </p:txBody>
      </p:sp>
      <p:sp>
        <p:nvSpPr>
          <p:cNvPr id="52227" name="Rectangle 2"/>
          <p:cNvSpPr>
            <a:spLocks noGrp="1" noRot="1" noChangeAspect="1" noChangeArrowheads="1" noTextEdit="1"/>
          </p:cNvSpPr>
          <p:nvPr>
            <p:ph type="sldImg"/>
          </p:nvPr>
        </p:nvSpPr>
        <p:spPr>
          <a:xfrm>
            <a:off x="1193800" y="703263"/>
            <a:ext cx="4616450" cy="3462337"/>
          </a:xfrm>
          <a:ln/>
        </p:spPr>
      </p:sp>
      <p:sp>
        <p:nvSpPr>
          <p:cNvPr id="52228" name="Rectangle 3"/>
          <p:cNvSpPr>
            <a:spLocks noGrp="1" noChangeArrowheads="1"/>
          </p:cNvSpPr>
          <p:nvPr>
            <p:ph type="body" idx="1"/>
          </p:nvPr>
        </p:nvSpPr>
        <p:spPr>
          <a:xfrm>
            <a:off x="931408" y="4402116"/>
            <a:ext cx="5133266" cy="4173559"/>
          </a:xfrm>
          <a:noFill/>
          <a:ln/>
        </p:spPr>
        <p:txBody>
          <a:bodyPr lIns="92995" tIns="46497" rIns="92995" bIns="46497"/>
          <a:lstStyle/>
          <a:p>
            <a:pPr eaLnBrk="1" hangingPunct="1"/>
            <a:r>
              <a:rPr lang="en-US" dirty="0" smtClean="0"/>
              <a:t>Here is a high flow discharge measurement that was made at St. Louis during the 1993 Mississippi River Flood.  This transect took less than 10 minutes to make and the measured discharge was &gt; 1 million cubic feet per second.  Even 4 passes (as required by OSW policy) would have only taken 30-40 minutes, not counting boat launch and retrieval. In comparison, Price AA measurements made near the gage from the Poplar Street bridge required 4-6 hours.  </a:t>
            </a:r>
          </a:p>
          <a:p>
            <a:pPr eaLnBrk="1" hangingPunct="1"/>
            <a:r>
              <a:rPr lang="en-US" dirty="0" smtClean="0"/>
              <a:t>ADCP’s are great tools for making high flow discharge measurements and allow for significant improvement in efficiency.  The Indiana District reported that they were able to make approximately 50 measurements in a 1-week period during a flood event in July 2003.</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xfrm>
            <a:off x="3963744" y="8805841"/>
            <a:ext cx="3032337" cy="463550"/>
          </a:xfrm>
          <a:prstGeom prst="rect">
            <a:avLst/>
          </a:prstGeom>
          <a:noFill/>
        </p:spPr>
        <p:txBody>
          <a:bodyPr lIns="92958" tIns="46479" rIns="92958" bIns="46479"/>
          <a:lstStyle/>
          <a:p>
            <a:fld id="{1AEB6FE4-6FB5-4665-84DE-087B59CA9A2A}" type="slidenum">
              <a:rPr lang="en-US" smtClean="0"/>
              <a:pPr/>
              <a:t>13</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381000" y="2286000"/>
            <a:ext cx="8305800" cy="1143000"/>
          </a:xfrm>
        </p:spPr>
        <p:txBody>
          <a:bodyPr/>
          <a:lstStyle>
            <a:lvl1pPr>
              <a:defRPr sz="4400"/>
            </a:lvl1pPr>
          </a:lstStyle>
          <a:p>
            <a:r>
              <a:rPr lang="en-US"/>
              <a:t>Click to edit Master title style</a:t>
            </a:r>
          </a:p>
        </p:txBody>
      </p:sp>
      <p:sp>
        <p:nvSpPr>
          <p:cNvPr id="104451" name="Rectangle 3"/>
          <p:cNvSpPr>
            <a:spLocks noGrp="1" noChangeArrowheads="1"/>
          </p:cNvSpPr>
          <p:nvPr>
            <p:ph type="subTitle" idx="1"/>
          </p:nvPr>
        </p:nvSpPr>
        <p:spPr>
          <a:xfrm>
            <a:off x="381000" y="3886200"/>
            <a:ext cx="8305800" cy="1752600"/>
          </a:xfrm>
        </p:spPr>
        <p:txBody>
          <a:bodyPr/>
          <a:lstStyle>
            <a:lvl1pPr marL="0" indent="0">
              <a:buFontTx/>
              <a:buNone/>
              <a:defRPr/>
            </a:lvl1pPr>
          </a:lstStyle>
          <a:p>
            <a:r>
              <a:rPr lang="en-US"/>
              <a:t>Click to edit Master subtitle style</a:t>
            </a:r>
          </a:p>
        </p:txBody>
      </p:sp>
      <p:sp>
        <p:nvSpPr>
          <p:cNvPr id="104455" name="Rectangle 7"/>
          <p:cNvSpPr>
            <a:spLocks noChangeArrowheads="1"/>
          </p:cNvSpPr>
          <p:nvPr/>
        </p:nvSpPr>
        <p:spPr bwMode="auto">
          <a:xfrm>
            <a:off x="404813" y="6083300"/>
            <a:ext cx="2016125" cy="393700"/>
          </a:xfrm>
          <a:prstGeom prst="rect">
            <a:avLst/>
          </a:prstGeom>
          <a:noFill/>
          <a:ln w="12700">
            <a:noFill/>
            <a:miter lim="800000"/>
            <a:headEnd/>
            <a:tailEnd/>
          </a:ln>
          <a:effectLst/>
        </p:spPr>
        <p:txBody>
          <a:bodyPr wrap="none" lIns="88900" tIns="44450" rIns="88900" bIns="44450">
            <a:spAutoFit/>
          </a:bodyPr>
          <a:lstStyle/>
          <a:p>
            <a:pPr defTabSz="885825"/>
            <a:r>
              <a:rPr lang="en-US" sz="1000" b="1">
                <a:solidFill>
                  <a:schemeClr val="bg1"/>
                </a:solidFill>
              </a:rPr>
              <a:t>U.S. Department of the Interior</a:t>
            </a:r>
          </a:p>
          <a:p>
            <a:pPr defTabSz="885825"/>
            <a:r>
              <a:rPr lang="en-US" sz="1000" b="1">
                <a:solidFill>
                  <a:schemeClr val="bg1"/>
                </a:solidFill>
              </a:rPr>
              <a:t>U.S. Geological Survey</a:t>
            </a:r>
          </a:p>
        </p:txBody>
      </p:sp>
      <p:pic>
        <p:nvPicPr>
          <p:cNvPr id="104457" name="Picture 9" descr="ident_4_onscreen_png"/>
          <p:cNvPicPr>
            <a:picLocks noChangeAspect="1" noChangeArrowheads="1"/>
          </p:cNvPicPr>
          <p:nvPr/>
        </p:nvPicPr>
        <p:blipFill>
          <a:blip r:embed="rId2" cstate="print">
            <a:lum bright="100000"/>
          </a:blip>
          <a:srcRect/>
          <a:stretch>
            <a:fillRect/>
          </a:stretch>
        </p:blipFill>
        <p:spPr bwMode="black">
          <a:xfrm>
            <a:off x="457200" y="461963"/>
            <a:ext cx="2057400" cy="757237"/>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0"/>
            <a:ext cx="207645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0"/>
            <a:ext cx="607695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05800" cy="838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81000" y="1371600"/>
            <a:ext cx="8305800" cy="4648200"/>
          </a:xfrm>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1" i="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FFCC"/>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0767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0"/>
            <a:ext cx="8305800" cy="8382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a:t>
            </a:r>
          </a:p>
        </p:txBody>
      </p:sp>
      <p:sp>
        <p:nvSpPr>
          <p:cNvPr id="1027" name="Rectangle 3"/>
          <p:cNvSpPr>
            <a:spLocks noGrp="1" noChangeArrowheads="1"/>
          </p:cNvSpPr>
          <p:nvPr>
            <p:ph type="body" idx="1"/>
          </p:nvPr>
        </p:nvSpPr>
        <p:spPr bwMode="auto">
          <a:xfrm>
            <a:off x="381000" y="1371600"/>
            <a:ext cx="8305800" cy="46482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First level</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5" name="Picture 11" descr="ident-small_4_onscreen_png"/>
          <p:cNvPicPr>
            <a:picLocks noChangeAspect="1" noChangeArrowheads="1"/>
          </p:cNvPicPr>
          <p:nvPr/>
        </p:nvPicPr>
        <p:blipFill>
          <a:blip r:embed="rId14" cstate="print">
            <a:lum bright="100000"/>
          </a:blip>
          <a:srcRect/>
          <a:stretch>
            <a:fillRect/>
          </a:stretch>
        </p:blipFill>
        <p:spPr bwMode="black">
          <a:xfrm>
            <a:off x="76200" y="6437313"/>
            <a:ext cx="1143000" cy="420687"/>
          </a:xfrm>
          <a:prstGeom prst="rect">
            <a:avLst/>
          </a:prstGeom>
          <a:noFill/>
          <a:ln w="9525">
            <a:noFill/>
            <a:miter lim="800000"/>
            <a:headEnd/>
            <a:tailEnd/>
          </a:ln>
        </p:spPr>
      </p:pic>
      <p:sp>
        <p:nvSpPr>
          <p:cNvPr id="1036" name="Line 12"/>
          <p:cNvSpPr>
            <a:spLocks noChangeShapeType="1"/>
          </p:cNvSpPr>
          <p:nvPr userDrawn="1"/>
        </p:nvSpPr>
        <p:spPr bwMode="auto">
          <a:xfrm>
            <a:off x="304800" y="838200"/>
            <a:ext cx="8458200" cy="0"/>
          </a:xfrm>
          <a:prstGeom prst="line">
            <a:avLst/>
          </a:prstGeom>
          <a:noFill/>
          <a:ln w="76200">
            <a:solidFill>
              <a:schemeClr val="folHlink"/>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3600" b="1">
          <a:solidFill>
            <a:srgbClr val="FFFF99"/>
          </a:solidFill>
          <a:latin typeface="+mj-lt"/>
          <a:ea typeface="+mj-ea"/>
          <a:cs typeface="+mj-cs"/>
        </a:defRPr>
      </a:lvl1pPr>
      <a:lvl2pPr algn="ctr" rtl="0" eaLnBrk="0" fontAlgn="base" hangingPunct="0">
        <a:spcBef>
          <a:spcPct val="0"/>
        </a:spcBef>
        <a:spcAft>
          <a:spcPct val="0"/>
        </a:spcAft>
        <a:defRPr sz="3600" b="1">
          <a:solidFill>
            <a:srgbClr val="FFFF99"/>
          </a:solidFill>
          <a:latin typeface="Arial" charset="0"/>
        </a:defRPr>
      </a:lvl2pPr>
      <a:lvl3pPr algn="ctr" rtl="0" eaLnBrk="0" fontAlgn="base" hangingPunct="0">
        <a:spcBef>
          <a:spcPct val="0"/>
        </a:spcBef>
        <a:spcAft>
          <a:spcPct val="0"/>
        </a:spcAft>
        <a:defRPr sz="3600" b="1">
          <a:solidFill>
            <a:srgbClr val="FFFF99"/>
          </a:solidFill>
          <a:latin typeface="Arial" charset="0"/>
        </a:defRPr>
      </a:lvl3pPr>
      <a:lvl4pPr algn="ctr" rtl="0" eaLnBrk="0" fontAlgn="base" hangingPunct="0">
        <a:spcBef>
          <a:spcPct val="0"/>
        </a:spcBef>
        <a:spcAft>
          <a:spcPct val="0"/>
        </a:spcAft>
        <a:defRPr sz="3600" b="1">
          <a:solidFill>
            <a:srgbClr val="FFFF99"/>
          </a:solidFill>
          <a:latin typeface="Arial" charset="0"/>
        </a:defRPr>
      </a:lvl4pPr>
      <a:lvl5pPr algn="ctr" rtl="0" eaLnBrk="0" fontAlgn="base" hangingPunct="0">
        <a:spcBef>
          <a:spcPct val="0"/>
        </a:spcBef>
        <a:spcAft>
          <a:spcPct val="0"/>
        </a:spcAft>
        <a:defRPr sz="3600" b="1">
          <a:solidFill>
            <a:srgbClr val="FFFF99"/>
          </a:solidFill>
          <a:latin typeface="Arial" charset="0"/>
        </a:defRPr>
      </a:lvl5pPr>
      <a:lvl6pPr marL="457200" algn="ctr" rtl="0" eaLnBrk="0" fontAlgn="base" hangingPunct="0">
        <a:spcBef>
          <a:spcPct val="0"/>
        </a:spcBef>
        <a:spcAft>
          <a:spcPct val="0"/>
        </a:spcAft>
        <a:defRPr sz="3600" b="1">
          <a:solidFill>
            <a:srgbClr val="FFFF99"/>
          </a:solidFill>
          <a:latin typeface="Arial" charset="0"/>
        </a:defRPr>
      </a:lvl6pPr>
      <a:lvl7pPr marL="914400" algn="ctr" rtl="0" eaLnBrk="0" fontAlgn="base" hangingPunct="0">
        <a:spcBef>
          <a:spcPct val="0"/>
        </a:spcBef>
        <a:spcAft>
          <a:spcPct val="0"/>
        </a:spcAft>
        <a:defRPr sz="3600" b="1">
          <a:solidFill>
            <a:srgbClr val="FFFF99"/>
          </a:solidFill>
          <a:latin typeface="Arial" charset="0"/>
        </a:defRPr>
      </a:lvl7pPr>
      <a:lvl8pPr marL="1371600" algn="ctr" rtl="0" eaLnBrk="0" fontAlgn="base" hangingPunct="0">
        <a:spcBef>
          <a:spcPct val="0"/>
        </a:spcBef>
        <a:spcAft>
          <a:spcPct val="0"/>
        </a:spcAft>
        <a:defRPr sz="3600" b="1">
          <a:solidFill>
            <a:srgbClr val="FFFF99"/>
          </a:solidFill>
          <a:latin typeface="Arial" charset="0"/>
        </a:defRPr>
      </a:lvl8pPr>
      <a:lvl9pPr marL="1828800" algn="ctr" rtl="0" eaLnBrk="0" fontAlgn="base" hangingPunct="0">
        <a:spcBef>
          <a:spcPct val="0"/>
        </a:spcBef>
        <a:spcAft>
          <a:spcPct val="0"/>
        </a:spcAft>
        <a:defRPr sz="3600" b="1">
          <a:solidFill>
            <a:srgbClr val="FFFF99"/>
          </a:solidFill>
          <a:latin typeface="Arial" charset="0"/>
        </a:defRPr>
      </a:lvl9pPr>
    </p:titleStyle>
    <p:bodyStyle>
      <a:lvl1pPr marL="342900" indent="-342900" algn="l" rtl="0" eaLnBrk="0" fontAlgn="base" hangingPunct="0">
        <a:spcBef>
          <a:spcPct val="20000"/>
        </a:spcBef>
        <a:spcAft>
          <a:spcPct val="0"/>
        </a:spcAft>
        <a:buClr>
          <a:srgbClr val="FFFF99"/>
        </a:buClr>
        <a:buSzPct val="140000"/>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Ø"/>
        <a:defRPr sz="2400" b="1">
          <a:solidFill>
            <a:schemeClr val="bg1"/>
          </a:solidFill>
          <a:latin typeface="+mn-lt"/>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5pPr>
      <a:lvl6pPr marL="25146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7.xml"/><Relationship Id="rId7"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video" Target="file:///D:\Presentations\Bales\2010\11%20NOAA%20Technology%20Summit\Presentation\HighSpeedDemo.wmv" TargetMode="Externa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6.emf"/></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D:\Presentations\Bales\2010\11%20NOAA%20Technology%20Summit\Modeling\Jon%20Nelson\Talk%202\1_270_stage.avi" TargetMode="External"/><Relationship Id="rId1" Type="http://schemas.openxmlformats.org/officeDocument/2006/relationships/video" Target="file:///D:\Presentations\Bales\2010\11%20NOAA%20Technology%20Summit\Modeling\Jon%20Nelson\Talk%202\2004_vel_dist.avi" TargetMode="External"/><Relationship Id="rId5" Type="http://schemas.openxmlformats.org/officeDocument/2006/relationships/image" Target="../media/image87.pn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4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wmf"/><Relationship Id="rId10" Type="http://schemas.openxmlformats.org/officeDocument/2006/relationships/image" Target="../media/image98.png"/><Relationship Id="rId4" Type="http://schemas.openxmlformats.org/officeDocument/2006/relationships/image" Target="../media/image92.jpeg"/><Relationship Id="rId9" Type="http://schemas.openxmlformats.org/officeDocument/2006/relationships/image" Target="../media/image9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waterservices.usgs.gov/" TargetMode="External"/></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0.png"/><Relationship Id="rId7" Type="http://schemas.openxmlformats.org/officeDocument/2006/relationships/diagramQuickStyle" Target="../diagrams/quickStyle1.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1.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r="2276"/>
          <a:stretch>
            <a:fillRect/>
          </a:stretch>
        </p:blipFill>
        <p:spPr bwMode="auto">
          <a:xfrm>
            <a:off x="2600814" y="2667000"/>
            <a:ext cx="6543186" cy="4191000"/>
          </a:xfrm>
          <a:prstGeom prst="rect">
            <a:avLst/>
          </a:prstGeom>
          <a:noFill/>
          <a:ln w="9525">
            <a:noFill/>
            <a:miter lim="800000"/>
            <a:headEnd/>
            <a:tailEnd/>
          </a:ln>
        </p:spPr>
      </p:pic>
      <p:sp>
        <p:nvSpPr>
          <p:cNvPr id="162818" name="Rectangle 1026"/>
          <p:cNvSpPr>
            <a:spLocks noGrp="1" noChangeArrowheads="1"/>
          </p:cNvSpPr>
          <p:nvPr>
            <p:ph type="ctrTitle"/>
          </p:nvPr>
        </p:nvSpPr>
        <p:spPr>
          <a:xfrm>
            <a:off x="304800" y="1066800"/>
            <a:ext cx="8382000" cy="1905000"/>
          </a:xfrm>
        </p:spPr>
        <p:txBody>
          <a:bodyPr/>
          <a:lstStyle/>
          <a:p>
            <a:pPr algn="l"/>
            <a:r>
              <a:rPr lang="en-US" sz="4000" i="1" dirty="0" smtClean="0">
                <a:solidFill>
                  <a:schemeClr val="bg1"/>
                </a:solidFill>
                <a:effectLst>
                  <a:outerShdw blurRad="38100" dist="38100" dir="2700000" algn="tl">
                    <a:srgbClr val="000000">
                      <a:alpha val="43137"/>
                    </a:srgbClr>
                  </a:outerShdw>
                </a:effectLst>
              </a:rPr>
              <a:t>New and Emerging Technologies for Water Science at the USGS</a:t>
            </a:r>
            <a:endParaRPr lang="en-US" sz="4000" i="1" dirty="0">
              <a:solidFill>
                <a:schemeClr val="bg1"/>
              </a:solidFill>
              <a:effectLst>
                <a:outerShdw blurRad="38100" dist="38100" dir="2700000" algn="tl">
                  <a:srgbClr val="000000">
                    <a:alpha val="43137"/>
                  </a:srgbClr>
                </a:outerShdw>
              </a:effectLst>
            </a:endParaRPr>
          </a:p>
        </p:txBody>
      </p:sp>
      <p:sp>
        <p:nvSpPr>
          <p:cNvPr id="162819" name="Rectangle 1027"/>
          <p:cNvSpPr>
            <a:spLocks noGrp="1" noChangeArrowheads="1"/>
          </p:cNvSpPr>
          <p:nvPr>
            <p:ph type="subTitle" idx="1"/>
          </p:nvPr>
        </p:nvSpPr>
        <p:spPr>
          <a:xfrm>
            <a:off x="228600" y="3429000"/>
            <a:ext cx="8686800" cy="2514600"/>
          </a:xfrm>
        </p:spPr>
        <p:txBody>
          <a:bodyPr/>
          <a:lstStyle/>
          <a:p>
            <a:pPr>
              <a:spcBef>
                <a:spcPct val="0"/>
              </a:spcBef>
            </a:pPr>
            <a:r>
              <a:rPr lang="en-US" sz="2400" dirty="0" smtClean="0">
                <a:solidFill>
                  <a:srgbClr val="FFFFCC"/>
                </a:solidFill>
              </a:rPr>
              <a:t>NOAA Technology Summit</a:t>
            </a:r>
          </a:p>
          <a:p>
            <a:pPr>
              <a:spcBef>
                <a:spcPct val="0"/>
              </a:spcBef>
            </a:pPr>
            <a:r>
              <a:rPr lang="en-US" sz="2400" dirty="0" smtClean="0">
                <a:solidFill>
                  <a:srgbClr val="FFFFCC"/>
                </a:solidFill>
              </a:rPr>
              <a:t>November 4, 2010</a:t>
            </a:r>
          </a:p>
          <a:p>
            <a:pPr>
              <a:spcBef>
                <a:spcPct val="0"/>
              </a:spcBef>
            </a:pPr>
            <a:r>
              <a:rPr lang="en-US" sz="2400" dirty="0" smtClean="0">
                <a:solidFill>
                  <a:srgbClr val="FFFFCC"/>
                </a:solidFill>
              </a:rPr>
              <a:t>Silver Spring, MD</a:t>
            </a:r>
          </a:p>
          <a:p>
            <a:pPr>
              <a:spcBef>
                <a:spcPct val="0"/>
              </a:spcBef>
            </a:pPr>
            <a:endParaRPr lang="en-US" sz="2400" dirty="0">
              <a:solidFill>
                <a:srgbClr val="FFFFCC"/>
              </a:solidFill>
            </a:endParaRPr>
          </a:p>
          <a:p>
            <a:pPr>
              <a:spcBef>
                <a:spcPct val="0"/>
              </a:spcBef>
            </a:pPr>
            <a:r>
              <a:rPr lang="en-US" sz="3200" i="1" dirty="0" smtClean="0"/>
              <a:t>Jerad Bales</a:t>
            </a:r>
          </a:p>
          <a:p>
            <a:pPr>
              <a:spcBef>
                <a:spcPct val="0"/>
              </a:spcBef>
            </a:pPr>
            <a:r>
              <a:rPr lang="en-US" sz="3200" i="1" dirty="0" smtClean="0"/>
              <a:t>USGS Chief of Research for Water</a:t>
            </a:r>
          </a:p>
          <a:p>
            <a:pPr>
              <a:spcBef>
                <a:spcPct val="0"/>
              </a:spcBef>
            </a:pPr>
            <a:endParaRPr lang="en-US" sz="2400" dirty="0">
              <a:solidFill>
                <a:srgbClr val="FFFFCC"/>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OSW National Meeting Nov 2003 163"/>
          <p:cNvPicPr>
            <a:picLocks noChangeAspect="1" noChangeArrowheads="1"/>
          </p:cNvPicPr>
          <p:nvPr/>
        </p:nvPicPr>
        <p:blipFill>
          <a:blip r:embed="rId3" cstate="print"/>
          <a:srcRect/>
          <a:stretch>
            <a:fillRect/>
          </a:stretch>
        </p:blipFill>
        <p:spPr bwMode="auto">
          <a:xfrm>
            <a:off x="5029200" y="2798065"/>
            <a:ext cx="2819399" cy="4059935"/>
          </a:xfrm>
          <a:prstGeom prst="rect">
            <a:avLst/>
          </a:prstGeom>
          <a:noFill/>
          <a:ln w="12700">
            <a:noFill/>
            <a:miter lim="800000"/>
            <a:headEnd/>
            <a:tailEnd/>
          </a:ln>
          <a:effectLst/>
        </p:spPr>
      </p:pic>
      <p:sp>
        <p:nvSpPr>
          <p:cNvPr id="17410" name="Rectangle 2"/>
          <p:cNvSpPr>
            <a:spLocks noGrp="1" noChangeArrowheads="1"/>
          </p:cNvSpPr>
          <p:nvPr>
            <p:ph type="title"/>
          </p:nvPr>
        </p:nvSpPr>
        <p:spPr>
          <a:xfrm>
            <a:off x="381000" y="0"/>
            <a:ext cx="8382000" cy="838200"/>
          </a:xfrm>
        </p:spPr>
        <p:txBody>
          <a:bodyPr/>
          <a:lstStyle/>
          <a:p>
            <a:pPr eaLnBrk="1" hangingPunct="1"/>
            <a:r>
              <a:rPr lang="en-US" sz="4000" i="1" dirty="0" smtClean="0"/>
              <a:t>Discharge: Traditional Methods</a:t>
            </a:r>
          </a:p>
        </p:txBody>
      </p:sp>
      <p:pic>
        <p:nvPicPr>
          <p:cNvPr id="17412" name="Picture 12"/>
          <p:cNvPicPr>
            <a:picLocks noGrp="1" noChangeAspect="1" noChangeArrowheads="1"/>
          </p:cNvPicPr>
          <p:nvPr>
            <p:ph sz="half" idx="1"/>
          </p:nvPr>
        </p:nvPicPr>
        <p:blipFill>
          <a:blip r:embed="rId4" cstate="print"/>
          <a:srcRect/>
          <a:stretch>
            <a:fillRect/>
          </a:stretch>
        </p:blipFill>
        <p:spPr>
          <a:xfrm>
            <a:off x="0" y="914400"/>
            <a:ext cx="3733800" cy="2800350"/>
          </a:xfrm>
          <a:noFill/>
        </p:spPr>
      </p:pic>
      <p:pic>
        <p:nvPicPr>
          <p:cNvPr id="5" name="Picture 4" descr="OSW National Meeting Nov 2003 146"/>
          <p:cNvPicPr>
            <a:picLocks noChangeAspect="1" noChangeArrowheads="1"/>
          </p:cNvPicPr>
          <p:nvPr/>
        </p:nvPicPr>
        <p:blipFill>
          <a:blip r:embed="rId5" cstate="print"/>
          <a:srcRect/>
          <a:stretch>
            <a:fillRect/>
          </a:stretch>
        </p:blipFill>
        <p:spPr bwMode="auto">
          <a:xfrm>
            <a:off x="4572000" y="914400"/>
            <a:ext cx="3505200" cy="2628139"/>
          </a:xfrm>
          <a:prstGeom prst="rect">
            <a:avLst/>
          </a:prstGeom>
          <a:noFill/>
          <a:ln w="9525">
            <a:noFill/>
            <a:miter lim="800000"/>
            <a:headEnd/>
            <a:tailEnd/>
          </a:ln>
        </p:spPr>
      </p:pic>
      <p:sp>
        <p:nvSpPr>
          <p:cNvPr id="6" name="TextBox 5"/>
          <p:cNvSpPr txBox="1"/>
          <p:nvPr/>
        </p:nvSpPr>
        <p:spPr>
          <a:xfrm>
            <a:off x="0" y="3276600"/>
            <a:ext cx="2309030" cy="338554"/>
          </a:xfrm>
          <a:prstGeom prst="rect">
            <a:avLst/>
          </a:prstGeom>
          <a:noFill/>
        </p:spPr>
        <p:txBody>
          <a:bodyPr wrap="none" rtlCol="0">
            <a:spAutoFit/>
          </a:bodyPr>
          <a:lstStyle/>
          <a:p>
            <a:r>
              <a:rPr lang="en-US" sz="1600" b="1" dirty="0" smtClean="0">
                <a:solidFill>
                  <a:schemeClr val="bg1"/>
                </a:solidFill>
              </a:rPr>
              <a:t>Wading measurement</a:t>
            </a:r>
            <a:endParaRPr lang="en-US" sz="1600" b="1" dirty="0">
              <a:solidFill>
                <a:schemeClr val="bg1"/>
              </a:solidFill>
            </a:endParaRPr>
          </a:p>
        </p:txBody>
      </p:sp>
      <p:sp>
        <p:nvSpPr>
          <p:cNvPr id="7" name="TextBox 6"/>
          <p:cNvSpPr txBox="1"/>
          <p:nvPr/>
        </p:nvSpPr>
        <p:spPr>
          <a:xfrm>
            <a:off x="4724400" y="3124200"/>
            <a:ext cx="2031325" cy="338554"/>
          </a:xfrm>
          <a:prstGeom prst="rect">
            <a:avLst/>
          </a:prstGeom>
          <a:noFill/>
        </p:spPr>
        <p:txBody>
          <a:bodyPr wrap="none" rtlCol="0">
            <a:spAutoFit/>
          </a:bodyPr>
          <a:lstStyle/>
          <a:p>
            <a:r>
              <a:rPr lang="en-US" sz="1600" b="1" dirty="0" smtClean="0">
                <a:solidFill>
                  <a:schemeClr val="bg1"/>
                </a:solidFill>
              </a:rPr>
              <a:t>Boat measurement</a:t>
            </a:r>
            <a:endParaRPr lang="en-US" sz="1600" b="1" dirty="0">
              <a:solidFill>
                <a:schemeClr val="bg1"/>
              </a:solidFill>
            </a:endParaRPr>
          </a:p>
        </p:txBody>
      </p:sp>
      <p:pic>
        <p:nvPicPr>
          <p:cNvPr id="8" name="Picture 2" descr="OSW National Meeting Nov 2003 196"/>
          <p:cNvPicPr>
            <a:picLocks noGrp="1" noChangeAspect="1" noChangeArrowheads="1"/>
          </p:cNvPicPr>
          <p:nvPr>
            <p:ph sz="half" idx="2"/>
          </p:nvPr>
        </p:nvPicPr>
        <p:blipFill>
          <a:blip r:embed="rId6" cstate="print"/>
          <a:srcRect/>
          <a:stretch>
            <a:fillRect/>
          </a:stretch>
        </p:blipFill>
        <p:spPr>
          <a:xfrm>
            <a:off x="0" y="3810000"/>
            <a:ext cx="3760018" cy="3048000"/>
          </a:xfrm>
          <a:noFill/>
        </p:spPr>
      </p:pic>
      <p:sp>
        <p:nvSpPr>
          <p:cNvPr id="10" name="TextBox 9"/>
          <p:cNvSpPr txBox="1"/>
          <p:nvPr/>
        </p:nvSpPr>
        <p:spPr>
          <a:xfrm>
            <a:off x="152400" y="6519446"/>
            <a:ext cx="2225289" cy="338554"/>
          </a:xfrm>
          <a:prstGeom prst="rect">
            <a:avLst/>
          </a:prstGeom>
          <a:noFill/>
        </p:spPr>
        <p:txBody>
          <a:bodyPr wrap="none" rtlCol="0">
            <a:spAutoFit/>
          </a:bodyPr>
          <a:lstStyle/>
          <a:p>
            <a:r>
              <a:rPr lang="en-US" sz="1600" b="1" dirty="0" smtClean="0">
                <a:solidFill>
                  <a:schemeClr val="bg1"/>
                </a:solidFill>
              </a:rPr>
              <a:t>Bridge measurement</a:t>
            </a:r>
            <a:endParaRPr lang="en-US" sz="1600" b="1" dirty="0">
              <a:solidFill>
                <a:schemeClr val="bg1"/>
              </a:solidFill>
            </a:endParaRPr>
          </a:p>
        </p:txBody>
      </p:sp>
      <p:sp>
        <p:nvSpPr>
          <p:cNvPr id="11" name="TextBox 10"/>
          <p:cNvSpPr txBox="1"/>
          <p:nvPr/>
        </p:nvSpPr>
        <p:spPr>
          <a:xfrm>
            <a:off x="5029200" y="6519446"/>
            <a:ext cx="2521844" cy="338554"/>
          </a:xfrm>
          <a:prstGeom prst="rect">
            <a:avLst/>
          </a:prstGeom>
          <a:noFill/>
        </p:spPr>
        <p:txBody>
          <a:bodyPr wrap="none" rtlCol="0">
            <a:spAutoFit/>
          </a:bodyPr>
          <a:lstStyle/>
          <a:p>
            <a:r>
              <a:rPr lang="en-US" sz="1600" b="1" dirty="0" smtClean="0">
                <a:solidFill>
                  <a:schemeClr val="bg1"/>
                </a:solidFill>
              </a:rPr>
              <a:t>Cableway measurement</a:t>
            </a:r>
            <a:endParaRPr lang="en-US" sz="1600" b="1"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4" cstate="print"/>
          <a:srcRect t="8285"/>
          <a:stretch>
            <a:fillRect/>
          </a:stretch>
        </p:blipFill>
        <p:spPr bwMode="auto">
          <a:xfrm>
            <a:off x="304800" y="914400"/>
            <a:ext cx="2971800" cy="3374041"/>
          </a:xfrm>
          <a:prstGeom prst="rect">
            <a:avLst/>
          </a:prstGeom>
          <a:noFill/>
          <a:ln w="9525">
            <a:noFill/>
            <a:miter lim="800000"/>
            <a:headEnd/>
            <a:tailEnd/>
          </a:ln>
        </p:spPr>
      </p:pic>
      <p:pic>
        <p:nvPicPr>
          <p:cNvPr id="647173" name="HighSpeedDemo.wmv">
            <a:hlinkClick r:id="" action="ppaction://media"/>
          </p:cNvPr>
          <p:cNvPicPr>
            <a:picLocks noRot="1" noChangeAspect="1" noChangeArrowheads="1"/>
          </p:cNvPicPr>
          <p:nvPr>
            <a:videoFile r:link="rId1"/>
          </p:nvPr>
        </p:nvPicPr>
        <p:blipFill>
          <a:blip r:embed="rId5" cstate="print"/>
          <a:srcRect/>
          <a:stretch>
            <a:fillRect/>
          </a:stretch>
        </p:blipFill>
        <p:spPr bwMode="auto">
          <a:xfrm>
            <a:off x="3733800" y="914400"/>
            <a:ext cx="4038600" cy="3028950"/>
          </a:xfrm>
          <a:prstGeom prst="rect">
            <a:avLst/>
          </a:prstGeom>
          <a:noFill/>
          <a:ln w="9525">
            <a:noFill/>
            <a:miter lim="800000"/>
            <a:headEnd/>
            <a:tailEnd/>
          </a:ln>
        </p:spPr>
      </p:pic>
      <p:pic>
        <p:nvPicPr>
          <p:cNvPr id="25605" name="Picture 6" descr="QB8 with Rio Beams"/>
          <p:cNvPicPr>
            <a:picLocks noChangeAspect="1" noChangeArrowheads="1"/>
          </p:cNvPicPr>
          <p:nvPr/>
        </p:nvPicPr>
        <p:blipFill>
          <a:blip r:embed="rId6" cstate="print"/>
          <a:srcRect l="5552"/>
          <a:stretch>
            <a:fillRect/>
          </a:stretch>
        </p:blipFill>
        <p:spPr bwMode="auto">
          <a:xfrm>
            <a:off x="3733800" y="4038600"/>
            <a:ext cx="2592325" cy="2057400"/>
          </a:xfrm>
          <a:prstGeom prst="rect">
            <a:avLst/>
          </a:prstGeom>
          <a:noFill/>
          <a:ln w="9525">
            <a:noFill/>
            <a:miter lim="800000"/>
            <a:headEnd/>
            <a:tailEnd/>
          </a:ln>
        </p:spPr>
      </p:pic>
      <p:pic>
        <p:nvPicPr>
          <p:cNvPr id="6" name="Picture 5" descr="DCP_1057"/>
          <p:cNvPicPr>
            <a:picLocks noChangeAspect="1" noChangeArrowheads="1"/>
          </p:cNvPicPr>
          <p:nvPr/>
        </p:nvPicPr>
        <p:blipFill>
          <a:blip r:embed="rId7" cstate="print"/>
          <a:srcRect/>
          <a:stretch>
            <a:fillRect/>
          </a:stretch>
        </p:blipFill>
        <p:spPr bwMode="auto">
          <a:xfrm>
            <a:off x="6400800" y="4038600"/>
            <a:ext cx="2743200" cy="1828800"/>
          </a:xfrm>
          <a:prstGeom prst="rect">
            <a:avLst/>
          </a:prstGeom>
          <a:noFill/>
          <a:ln w="9525">
            <a:noFill/>
            <a:miter lim="800000"/>
            <a:headEnd/>
            <a:tailEnd/>
          </a:ln>
        </p:spPr>
      </p:pic>
      <p:sp>
        <p:nvSpPr>
          <p:cNvPr id="7" name="Rectangle 2"/>
          <p:cNvSpPr txBox="1">
            <a:spLocks noChangeArrowheads="1"/>
          </p:cNvSpPr>
          <p:nvPr/>
        </p:nvSpPr>
        <p:spPr>
          <a:xfrm>
            <a:off x="381000" y="0"/>
            <a:ext cx="8382000" cy="838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smtClean="0">
                <a:ln>
                  <a:noFill/>
                </a:ln>
                <a:solidFill>
                  <a:srgbClr val="FFFF99"/>
                </a:solidFill>
                <a:effectLst/>
                <a:uLnTx/>
                <a:uFillTx/>
                <a:latin typeface="+mj-lt"/>
                <a:ea typeface="+mj-ea"/>
                <a:cs typeface="+mj-cs"/>
              </a:rPr>
              <a:t>Discharge: Modern Methods</a:t>
            </a:r>
          </a:p>
        </p:txBody>
      </p:sp>
      <p:sp>
        <p:nvSpPr>
          <p:cNvPr id="8" name="TextBox 7"/>
          <p:cNvSpPr txBox="1"/>
          <p:nvPr/>
        </p:nvSpPr>
        <p:spPr>
          <a:xfrm>
            <a:off x="6629400" y="5867400"/>
            <a:ext cx="2309030" cy="338554"/>
          </a:xfrm>
          <a:prstGeom prst="rect">
            <a:avLst/>
          </a:prstGeom>
          <a:noFill/>
        </p:spPr>
        <p:txBody>
          <a:bodyPr wrap="none" rtlCol="0">
            <a:spAutoFit/>
          </a:bodyPr>
          <a:lstStyle/>
          <a:p>
            <a:r>
              <a:rPr lang="en-US" sz="1600" b="1" dirty="0" smtClean="0">
                <a:solidFill>
                  <a:schemeClr val="bg1"/>
                </a:solidFill>
              </a:rPr>
              <a:t>Wading measurement</a:t>
            </a:r>
            <a:endParaRPr lang="en-US" sz="1600" b="1" dirty="0">
              <a:solidFill>
                <a:schemeClr val="bg1"/>
              </a:solidFill>
            </a:endParaRPr>
          </a:p>
        </p:txBody>
      </p:sp>
      <p:sp>
        <p:nvSpPr>
          <p:cNvPr id="9" name="TextBox 8"/>
          <p:cNvSpPr txBox="1"/>
          <p:nvPr/>
        </p:nvSpPr>
        <p:spPr>
          <a:xfrm>
            <a:off x="457200" y="914400"/>
            <a:ext cx="2031325" cy="338554"/>
          </a:xfrm>
          <a:prstGeom prst="rect">
            <a:avLst/>
          </a:prstGeom>
          <a:noFill/>
        </p:spPr>
        <p:txBody>
          <a:bodyPr wrap="none" rtlCol="0">
            <a:spAutoFit/>
          </a:bodyPr>
          <a:lstStyle/>
          <a:p>
            <a:r>
              <a:rPr lang="en-US" sz="1600" b="1" dirty="0" smtClean="0">
                <a:solidFill>
                  <a:schemeClr val="bg1"/>
                </a:solidFill>
              </a:rPr>
              <a:t>Boat measurement</a:t>
            </a:r>
            <a:endParaRPr lang="en-US" sz="1600" b="1" dirty="0">
              <a:solidFill>
                <a:schemeClr val="bg1"/>
              </a:solidFill>
            </a:endParaRPr>
          </a:p>
        </p:txBody>
      </p:sp>
      <p:sp>
        <p:nvSpPr>
          <p:cNvPr id="11" name="TextBox 10"/>
          <p:cNvSpPr txBox="1"/>
          <p:nvPr/>
        </p:nvSpPr>
        <p:spPr>
          <a:xfrm>
            <a:off x="3810000" y="5715000"/>
            <a:ext cx="2521844" cy="338554"/>
          </a:xfrm>
          <a:prstGeom prst="rect">
            <a:avLst/>
          </a:prstGeom>
          <a:noFill/>
        </p:spPr>
        <p:txBody>
          <a:bodyPr wrap="none" rtlCol="0">
            <a:spAutoFit/>
          </a:bodyPr>
          <a:lstStyle/>
          <a:p>
            <a:r>
              <a:rPr lang="en-US" sz="1600" b="1" dirty="0" smtClean="0">
                <a:solidFill>
                  <a:schemeClr val="bg1"/>
                </a:solidFill>
              </a:rPr>
              <a:t>Cableway measurement</a:t>
            </a:r>
            <a:endParaRPr lang="en-US" sz="1600" b="1" dirty="0">
              <a:solidFill>
                <a:schemeClr val="bg1"/>
              </a:solidFill>
            </a:endParaRPr>
          </a:p>
        </p:txBody>
      </p:sp>
      <p:pic>
        <p:nvPicPr>
          <p:cNvPr id="12" name="Picture 5" descr="tethered"/>
          <p:cNvPicPr>
            <a:picLocks noChangeAspect="1" noChangeArrowheads="1"/>
          </p:cNvPicPr>
          <p:nvPr/>
        </p:nvPicPr>
        <p:blipFill>
          <a:blip r:embed="rId8" cstate="print"/>
          <a:srcRect/>
          <a:stretch>
            <a:fillRect/>
          </a:stretch>
        </p:blipFill>
        <p:spPr bwMode="auto">
          <a:xfrm>
            <a:off x="0" y="3733800"/>
            <a:ext cx="3282528" cy="3124200"/>
          </a:xfrm>
          <a:prstGeom prst="rect">
            <a:avLst/>
          </a:prstGeom>
          <a:noFill/>
          <a:ln w="9525">
            <a:noFill/>
            <a:miter lim="800000"/>
            <a:headEnd/>
            <a:tailEnd/>
          </a:ln>
        </p:spPr>
      </p:pic>
      <p:sp>
        <p:nvSpPr>
          <p:cNvPr id="10" name="TextBox 9"/>
          <p:cNvSpPr txBox="1"/>
          <p:nvPr/>
        </p:nvSpPr>
        <p:spPr>
          <a:xfrm>
            <a:off x="228600" y="6248400"/>
            <a:ext cx="1518364" cy="584775"/>
          </a:xfrm>
          <a:prstGeom prst="rect">
            <a:avLst/>
          </a:prstGeom>
          <a:noFill/>
        </p:spPr>
        <p:txBody>
          <a:bodyPr wrap="none" rtlCol="0">
            <a:spAutoFit/>
          </a:bodyPr>
          <a:lstStyle/>
          <a:p>
            <a:pPr algn="ctr"/>
            <a:r>
              <a:rPr lang="en-US" sz="1600" b="1" dirty="0" smtClean="0">
                <a:solidFill>
                  <a:schemeClr val="bg1"/>
                </a:solidFill>
              </a:rPr>
              <a:t>Bridge </a:t>
            </a:r>
          </a:p>
          <a:p>
            <a:pPr algn="ctr"/>
            <a:r>
              <a:rPr lang="en-US" sz="1600" b="1" dirty="0" smtClean="0">
                <a:solidFill>
                  <a:schemeClr val="bg1"/>
                </a:solidFill>
              </a:rPr>
              <a:t>measurement</a:t>
            </a:r>
            <a:endParaRPr lang="en-US" sz="1600" b="1" dirty="0">
              <a:solidFill>
                <a:schemeClr val="bg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4717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47173"/>
                                        </p:tgtEl>
                                      </p:cBhvr>
                                    </p:cmd>
                                  </p:childTnLst>
                                </p:cTn>
                              </p:par>
                            </p:childTnLst>
                          </p:cTn>
                        </p:par>
                      </p:childTnLst>
                    </p:cTn>
                  </p:par>
                </p:childTnLst>
              </p:cTn>
              <p:nextCondLst>
                <p:cond evt="onClick" delay="0">
                  <p:tgtEl>
                    <p:spTgt spid="647173"/>
                  </p:tgtEl>
                </p:cond>
              </p:nextCondLst>
            </p:seq>
            <p:video>
              <p:cMediaNode>
                <p:cTn id="7" fill="hold" display="0">
                  <p:stCondLst>
                    <p:cond delay="indefinite"/>
                  </p:stCondLst>
                  <p:endCondLst>
                    <p:cond evt="onNext" delay="0">
                      <p:tgtEl>
                        <p:sldTgt/>
                      </p:tgtEl>
                    </p:cond>
                    <p:cond evt="onPrev" delay="0">
                      <p:tgtEl>
                        <p:sldTgt/>
                      </p:tgtEl>
                    </p:cond>
                  </p:endCondLst>
                </p:cTn>
                <p:tgtEl>
                  <p:spTgt spid="64717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343400" y="3429000"/>
            <a:ext cx="4800600" cy="3352800"/>
            <a:chOff x="269" y="873"/>
            <a:chExt cx="5011" cy="3453"/>
          </a:xfrm>
        </p:grpSpPr>
        <p:pic>
          <p:nvPicPr>
            <p:cNvPr id="24584" name="Picture 3"/>
            <p:cNvPicPr>
              <a:picLocks noChangeAspect="1" noChangeArrowheads="1"/>
            </p:cNvPicPr>
            <p:nvPr/>
          </p:nvPicPr>
          <p:blipFill>
            <a:blip r:embed="rId3" cstate="print"/>
            <a:srcRect/>
            <a:stretch>
              <a:fillRect/>
            </a:stretch>
          </p:blipFill>
          <p:spPr bwMode="auto">
            <a:xfrm>
              <a:off x="269" y="873"/>
              <a:ext cx="5011" cy="3453"/>
            </a:xfrm>
            <a:prstGeom prst="rect">
              <a:avLst/>
            </a:prstGeom>
            <a:noFill/>
            <a:ln w="12700">
              <a:noFill/>
              <a:miter lim="800000"/>
              <a:headEnd type="none" w="sm" len="sm"/>
              <a:tailEnd type="none" w="sm" len="sm"/>
            </a:ln>
          </p:spPr>
        </p:pic>
        <p:sp>
          <p:nvSpPr>
            <p:cNvPr id="24585" name="Rectangle 4"/>
            <p:cNvSpPr>
              <a:spLocks noChangeArrowheads="1"/>
            </p:cNvSpPr>
            <p:nvPr/>
          </p:nvSpPr>
          <p:spPr bwMode="auto">
            <a:xfrm>
              <a:off x="333" y="2471"/>
              <a:ext cx="1301" cy="916"/>
            </a:xfrm>
            <a:prstGeom prst="rect">
              <a:avLst/>
            </a:prstGeom>
            <a:noFill/>
            <a:ln w="50800">
              <a:solidFill>
                <a:srgbClr val="FF0000"/>
              </a:solidFill>
              <a:miter lim="800000"/>
              <a:headEnd type="none" w="sm" len="sm"/>
              <a:tailEnd type="none" w="sm" len="sm"/>
            </a:ln>
          </p:spPr>
          <p:txBody>
            <a:bodyPr wrap="none" anchor="ctr"/>
            <a:lstStyle/>
            <a:p>
              <a:endParaRPr lang="en-US"/>
            </a:p>
          </p:txBody>
        </p:sp>
      </p:grpSp>
      <p:pic>
        <p:nvPicPr>
          <p:cNvPr id="24579" name="Picture 5"/>
          <p:cNvPicPr>
            <a:picLocks noChangeAspect="1" noChangeArrowheads="1"/>
          </p:cNvPicPr>
          <p:nvPr/>
        </p:nvPicPr>
        <p:blipFill>
          <a:blip r:embed="rId4" cstate="print"/>
          <a:srcRect/>
          <a:stretch>
            <a:fillRect/>
          </a:stretch>
        </p:blipFill>
        <p:spPr bwMode="auto">
          <a:xfrm>
            <a:off x="0" y="1066800"/>
            <a:ext cx="5410200" cy="2320925"/>
          </a:xfrm>
          <a:prstGeom prst="rect">
            <a:avLst/>
          </a:prstGeom>
          <a:noFill/>
          <a:ln w="9525">
            <a:noFill/>
            <a:miter lim="800000"/>
            <a:headEnd/>
            <a:tailEnd/>
          </a:ln>
        </p:spPr>
      </p:pic>
      <p:pic>
        <p:nvPicPr>
          <p:cNvPr id="24580" name="Picture 6" descr="adcp2"/>
          <p:cNvPicPr>
            <a:picLocks noChangeAspect="1" noChangeArrowheads="1"/>
          </p:cNvPicPr>
          <p:nvPr/>
        </p:nvPicPr>
        <p:blipFill>
          <a:blip r:embed="rId5" cstate="print"/>
          <a:srcRect l="1978" t="9184" r="3720"/>
          <a:stretch>
            <a:fillRect/>
          </a:stretch>
        </p:blipFill>
        <p:spPr bwMode="auto">
          <a:xfrm>
            <a:off x="0" y="3865563"/>
            <a:ext cx="4343400" cy="2992437"/>
          </a:xfrm>
          <a:prstGeom prst="rect">
            <a:avLst/>
          </a:prstGeom>
          <a:noFill/>
          <a:ln w="9525">
            <a:noFill/>
            <a:miter lim="800000"/>
            <a:headEnd/>
            <a:tailEnd/>
          </a:ln>
        </p:spPr>
      </p:pic>
      <p:pic>
        <p:nvPicPr>
          <p:cNvPr id="24582" name="Picture 8"/>
          <p:cNvPicPr>
            <a:picLocks noChangeAspect="1" noChangeArrowheads="1"/>
          </p:cNvPicPr>
          <p:nvPr/>
        </p:nvPicPr>
        <p:blipFill>
          <a:blip r:embed="rId6" cstate="print"/>
          <a:srcRect l="59746" t="6415" r="281" b="49237"/>
          <a:stretch>
            <a:fillRect/>
          </a:stretch>
        </p:blipFill>
        <p:spPr bwMode="auto">
          <a:xfrm>
            <a:off x="5638800" y="843448"/>
            <a:ext cx="3124200" cy="2909013"/>
          </a:xfrm>
          <a:prstGeom prst="rect">
            <a:avLst/>
          </a:prstGeom>
          <a:noFill/>
          <a:ln w="12700">
            <a:noFill/>
            <a:miter lim="800000"/>
            <a:headEnd type="none" w="sm" len="sm"/>
            <a:tailEnd type="none" w="sm" len="sm"/>
          </a:ln>
        </p:spPr>
      </p:pic>
      <p:sp>
        <p:nvSpPr>
          <p:cNvPr id="10" name="Rectangle 9"/>
          <p:cNvSpPr/>
          <p:nvPr/>
        </p:nvSpPr>
        <p:spPr>
          <a:xfrm>
            <a:off x="304800" y="0"/>
            <a:ext cx="8382000" cy="707886"/>
          </a:xfrm>
          <a:prstGeom prst="rect">
            <a:avLst/>
          </a:prstGeom>
        </p:spPr>
        <p:txBody>
          <a:bodyPr wrap="square">
            <a:spAutoFit/>
          </a:bodyPr>
          <a:lstStyle/>
          <a:p>
            <a:pPr lvl="0" algn="ctr" eaLnBrk="1" hangingPunct="1">
              <a:defRPr/>
            </a:pPr>
            <a:r>
              <a:rPr lang="en-US" b="1" i="1" kern="0" dirty="0" smtClean="0">
                <a:solidFill>
                  <a:srgbClr val="FFFF99"/>
                </a:solidFill>
              </a:rPr>
              <a:t>Discharge: More Information</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3"/>
          <p:cNvGraphicFramePr>
            <a:graphicFrameLocks noChangeAspect="1"/>
          </p:cNvGraphicFramePr>
          <p:nvPr>
            <p:ph idx="1"/>
          </p:nvPr>
        </p:nvGraphicFramePr>
        <p:xfrm>
          <a:off x="0" y="1440246"/>
          <a:ext cx="9144000" cy="5417754"/>
        </p:xfrm>
        <a:graphic>
          <a:graphicData uri="http://schemas.openxmlformats.org/presentationml/2006/ole">
            <p:oleObj spid="_x0000_s10242" name="Bitmap Image" r:id="rId4" imgW="7942857" imgH="4704762" progId="PBrush">
              <p:embed/>
            </p:oleObj>
          </a:graphicData>
        </a:graphic>
      </p:graphicFrame>
      <p:sp>
        <p:nvSpPr>
          <p:cNvPr id="5" name="Rectangle 2"/>
          <p:cNvSpPr>
            <a:spLocks noGrp="1" noChangeArrowheads="1"/>
          </p:cNvSpPr>
          <p:nvPr>
            <p:ph type="title"/>
          </p:nvPr>
        </p:nvSpPr>
        <p:spPr>
          <a:xfrm>
            <a:off x="0" y="0"/>
            <a:ext cx="9144000" cy="838200"/>
          </a:xfrm>
        </p:spPr>
        <p:txBody>
          <a:bodyPr/>
          <a:lstStyle/>
          <a:p>
            <a:pPr eaLnBrk="1" hangingPunct="1"/>
            <a:r>
              <a:rPr lang="en-US" sz="3800" dirty="0" smtClean="0">
                <a:solidFill>
                  <a:srgbClr val="FFFF99"/>
                </a:solidFill>
              </a:rPr>
              <a:t>Discharge: Previously </a:t>
            </a:r>
            <a:r>
              <a:rPr lang="en-US" sz="3800" dirty="0" err="1" smtClean="0">
                <a:solidFill>
                  <a:srgbClr val="FFFF99"/>
                </a:solidFill>
              </a:rPr>
              <a:t>Unmeasureable</a:t>
            </a:r>
            <a:endParaRPr lang="en-US" sz="3800" b="1" dirty="0" smtClean="0">
              <a:solidFill>
                <a:schemeClr val="bg1"/>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143000" y="0"/>
            <a:ext cx="7358063" cy="928687"/>
          </a:xfrm>
          <a:noFill/>
        </p:spPr>
        <p:txBody>
          <a:bodyPr/>
          <a:lstStyle/>
          <a:p>
            <a:pPr>
              <a:tabLst>
                <a:tab pos="1536700" algn="l"/>
              </a:tabLst>
            </a:pPr>
            <a:r>
              <a:rPr lang="en-US" dirty="0" smtClean="0">
                <a:solidFill>
                  <a:srgbClr val="FFFF99"/>
                </a:solidFill>
              </a:rPr>
              <a:t>Discharge:  The Future?</a:t>
            </a:r>
            <a:endParaRPr lang="en-US" dirty="0" smtClean="0">
              <a:solidFill>
                <a:schemeClr val="bg1"/>
              </a:solidFill>
            </a:endParaRPr>
          </a:p>
        </p:txBody>
      </p:sp>
      <p:pic>
        <p:nvPicPr>
          <p:cNvPr id="1067011" name="Picture 3"/>
          <p:cNvPicPr>
            <a:picLocks noChangeAspect="1" noChangeArrowheads="1"/>
          </p:cNvPicPr>
          <p:nvPr/>
        </p:nvPicPr>
        <p:blipFill>
          <a:blip r:embed="rId3" cstate="print"/>
          <a:srcRect/>
          <a:stretch>
            <a:fillRect/>
          </a:stretch>
        </p:blipFill>
        <p:spPr bwMode="auto">
          <a:xfrm>
            <a:off x="0" y="918848"/>
            <a:ext cx="9144000" cy="5926064"/>
          </a:xfrm>
          <a:prstGeom prst="rect">
            <a:avLst/>
          </a:prstGeom>
          <a:noFill/>
          <a:ln w="25400">
            <a:noFill/>
            <a:miter lim="800000"/>
            <a:headEnd/>
            <a:tailEnd/>
          </a:ln>
          <a:effectLst>
            <a:outerShdw dist="76199" dir="2700000" algn="ctr" rotWithShape="0">
              <a:schemeClr val="bg2">
                <a:alpha val="75000"/>
              </a:schemeClr>
            </a:outerShdw>
          </a:effectLst>
        </p:spPr>
      </p:pic>
      <p:sp>
        <p:nvSpPr>
          <p:cNvPr id="29700" name="Text Box 4"/>
          <p:cNvSpPr txBox="1">
            <a:spLocks noChangeArrowheads="1"/>
          </p:cNvSpPr>
          <p:nvPr/>
        </p:nvSpPr>
        <p:spPr bwMode="auto">
          <a:xfrm>
            <a:off x="6629400" y="1066800"/>
            <a:ext cx="2362200" cy="646331"/>
          </a:xfrm>
          <a:prstGeom prst="rect">
            <a:avLst/>
          </a:prstGeom>
          <a:noFill/>
          <a:ln w="9525">
            <a:noFill/>
            <a:miter lim="800000"/>
            <a:headEnd/>
            <a:tailEnd/>
          </a:ln>
        </p:spPr>
        <p:txBody>
          <a:bodyPr wrap="square">
            <a:spAutoFit/>
          </a:bodyPr>
          <a:lstStyle/>
          <a:p>
            <a:pPr>
              <a:spcBef>
                <a:spcPct val="50000"/>
              </a:spcBef>
            </a:pPr>
            <a:r>
              <a:rPr lang="en-US" sz="1800" b="1" dirty="0">
                <a:solidFill>
                  <a:schemeClr val="bg1"/>
                </a:solidFill>
                <a:cs typeface="Arial" charset="0"/>
              </a:rPr>
              <a:t>Microwave </a:t>
            </a:r>
            <a:r>
              <a:rPr lang="en-US" sz="1800" b="1" dirty="0" smtClean="0">
                <a:solidFill>
                  <a:schemeClr val="bg1"/>
                </a:solidFill>
                <a:cs typeface="Arial" charset="0"/>
              </a:rPr>
              <a:t>Radar: Surface Velocity </a:t>
            </a:r>
            <a:endParaRPr lang="en-US" sz="1800" b="1" dirty="0">
              <a:solidFill>
                <a:schemeClr val="bg1"/>
              </a:solidFill>
              <a:cs typeface="Arial" charset="0"/>
            </a:endParaRPr>
          </a:p>
        </p:txBody>
      </p:sp>
      <p:sp>
        <p:nvSpPr>
          <p:cNvPr id="29701" name="Text Box 5"/>
          <p:cNvSpPr txBox="1">
            <a:spLocks noChangeArrowheads="1"/>
          </p:cNvSpPr>
          <p:nvPr/>
        </p:nvSpPr>
        <p:spPr bwMode="auto">
          <a:xfrm>
            <a:off x="152400" y="4267200"/>
            <a:ext cx="2133600" cy="646331"/>
          </a:xfrm>
          <a:prstGeom prst="rect">
            <a:avLst/>
          </a:prstGeom>
          <a:noFill/>
          <a:ln w="9525">
            <a:noFill/>
            <a:miter lim="800000"/>
            <a:headEnd/>
            <a:tailEnd/>
          </a:ln>
        </p:spPr>
        <p:txBody>
          <a:bodyPr wrap="square">
            <a:spAutoFit/>
          </a:bodyPr>
          <a:lstStyle/>
          <a:p>
            <a:pPr>
              <a:spcBef>
                <a:spcPct val="50000"/>
              </a:spcBef>
            </a:pPr>
            <a:r>
              <a:rPr lang="en-US" sz="1800" b="1" dirty="0">
                <a:solidFill>
                  <a:schemeClr val="bg1"/>
                </a:solidFill>
                <a:cs typeface="Arial" charset="0"/>
              </a:rPr>
              <a:t>UHF </a:t>
            </a:r>
            <a:r>
              <a:rPr lang="en-US" sz="1800" b="1" dirty="0" smtClean="0">
                <a:solidFill>
                  <a:schemeClr val="bg1"/>
                </a:solidFill>
                <a:cs typeface="Arial" charset="0"/>
              </a:rPr>
              <a:t>Radar: Surface Velocity</a:t>
            </a:r>
            <a:endParaRPr lang="en-US" sz="1800" b="1" dirty="0">
              <a:solidFill>
                <a:schemeClr val="bg1"/>
              </a:solidFill>
              <a:cs typeface="Arial" charset="0"/>
            </a:endParaRPr>
          </a:p>
        </p:txBody>
      </p:sp>
      <p:sp>
        <p:nvSpPr>
          <p:cNvPr id="6" name="Text Box 4"/>
          <p:cNvSpPr txBox="1">
            <a:spLocks noChangeArrowheads="1"/>
          </p:cNvSpPr>
          <p:nvPr/>
        </p:nvSpPr>
        <p:spPr bwMode="auto">
          <a:xfrm>
            <a:off x="152400" y="3505200"/>
            <a:ext cx="3429000" cy="646331"/>
          </a:xfrm>
          <a:prstGeom prst="rect">
            <a:avLst/>
          </a:prstGeom>
          <a:noFill/>
          <a:ln w="9525">
            <a:noFill/>
            <a:miter lim="800000"/>
            <a:headEnd/>
            <a:tailEnd/>
          </a:ln>
        </p:spPr>
        <p:txBody>
          <a:bodyPr wrap="square">
            <a:spAutoFit/>
          </a:bodyPr>
          <a:lstStyle/>
          <a:p>
            <a:pPr>
              <a:spcBef>
                <a:spcPct val="50000"/>
              </a:spcBef>
            </a:pPr>
            <a:r>
              <a:rPr lang="en-US" sz="1800" b="1" dirty="0" smtClean="0">
                <a:solidFill>
                  <a:schemeClr val="bg1"/>
                </a:solidFill>
                <a:cs typeface="Arial" charset="0"/>
              </a:rPr>
              <a:t>Ground-Penetrating Radar: Cross Sectional Geometry</a:t>
            </a:r>
            <a:endParaRPr lang="en-US" sz="1800" b="1" dirty="0">
              <a:solidFill>
                <a:schemeClr val="bg1"/>
              </a:solidFill>
              <a:cs typeface="Arial" charset="0"/>
            </a:endParaRPr>
          </a:p>
        </p:txBody>
      </p:sp>
      <p:sp>
        <p:nvSpPr>
          <p:cNvPr id="7" name="Down Arrow 6"/>
          <p:cNvSpPr/>
          <p:nvPr/>
        </p:nvSpPr>
        <p:spPr bwMode="auto">
          <a:xfrm rot="16200000">
            <a:off x="2092181" y="4384819"/>
            <a:ext cx="381000" cy="450562"/>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8" name="Down Arrow 7"/>
          <p:cNvSpPr/>
          <p:nvPr/>
        </p:nvSpPr>
        <p:spPr bwMode="auto">
          <a:xfrm rot="5400000">
            <a:off x="6213619" y="1108219"/>
            <a:ext cx="381000" cy="450562"/>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9" name="Down Arrow 8"/>
          <p:cNvSpPr/>
          <p:nvPr/>
        </p:nvSpPr>
        <p:spPr bwMode="auto">
          <a:xfrm rot="18470381">
            <a:off x="3601708" y="3588533"/>
            <a:ext cx="381000" cy="1092516"/>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pic>
        <p:nvPicPr>
          <p:cNvPr id="10" name="Picture 2" descr="GPR2"/>
          <p:cNvPicPr>
            <a:picLocks noChangeAspect="1" noChangeArrowheads="1"/>
          </p:cNvPicPr>
          <p:nvPr/>
        </p:nvPicPr>
        <p:blipFill>
          <a:blip r:embed="rId4" cstate="print"/>
          <a:srcRect/>
          <a:stretch>
            <a:fillRect/>
          </a:stretch>
        </p:blipFill>
        <p:spPr bwMode="auto">
          <a:xfrm>
            <a:off x="381000" y="1121733"/>
            <a:ext cx="3065543" cy="230726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143000" y="0"/>
            <a:ext cx="7358063" cy="928687"/>
          </a:xfrm>
          <a:noFill/>
        </p:spPr>
        <p:txBody>
          <a:bodyPr/>
          <a:lstStyle/>
          <a:p>
            <a:pPr>
              <a:tabLst>
                <a:tab pos="1536700" algn="l"/>
              </a:tabLst>
            </a:pPr>
            <a:r>
              <a:rPr lang="en-US" dirty="0" smtClean="0">
                <a:solidFill>
                  <a:srgbClr val="FFFF99"/>
                </a:solidFill>
              </a:rPr>
              <a:t>Soil Moisture and Infiltration</a:t>
            </a:r>
            <a:endParaRPr lang="en-US" dirty="0" smtClean="0">
              <a:solidFill>
                <a:schemeClr val="bg1"/>
              </a:solidFill>
            </a:endParaRPr>
          </a:p>
        </p:txBody>
      </p:sp>
      <p:pic>
        <p:nvPicPr>
          <p:cNvPr id="125954" name="Picture 2"/>
          <p:cNvPicPr>
            <a:picLocks noChangeAspect="1" noChangeArrowheads="1"/>
          </p:cNvPicPr>
          <p:nvPr/>
        </p:nvPicPr>
        <p:blipFill>
          <a:blip r:embed="rId3" cstate="print"/>
          <a:srcRect/>
          <a:stretch>
            <a:fillRect/>
          </a:stretch>
        </p:blipFill>
        <p:spPr bwMode="auto">
          <a:xfrm>
            <a:off x="0" y="1036521"/>
            <a:ext cx="9144000" cy="5794689"/>
          </a:xfrm>
          <a:prstGeom prst="rect">
            <a:avLst/>
          </a:prstGeom>
          <a:noFill/>
          <a:ln w="9525">
            <a:noFill/>
            <a:miter lim="800000"/>
            <a:headEnd/>
            <a:tailEnd/>
          </a:ln>
        </p:spPr>
      </p:pic>
      <p:sp>
        <p:nvSpPr>
          <p:cNvPr id="29700" name="Text Box 4"/>
          <p:cNvSpPr txBox="1">
            <a:spLocks noChangeArrowheads="1"/>
          </p:cNvSpPr>
          <p:nvPr/>
        </p:nvSpPr>
        <p:spPr bwMode="auto">
          <a:xfrm>
            <a:off x="6477000" y="1371600"/>
            <a:ext cx="2362200" cy="369332"/>
          </a:xfrm>
          <a:prstGeom prst="rect">
            <a:avLst/>
          </a:prstGeom>
          <a:noFill/>
          <a:ln w="9525">
            <a:noFill/>
            <a:miter lim="800000"/>
            <a:headEnd/>
            <a:tailEnd/>
          </a:ln>
        </p:spPr>
        <p:txBody>
          <a:bodyPr wrap="square">
            <a:spAutoFit/>
          </a:bodyPr>
          <a:lstStyle/>
          <a:p>
            <a:pPr>
              <a:spcBef>
                <a:spcPct val="50000"/>
              </a:spcBef>
            </a:pPr>
            <a:r>
              <a:rPr lang="en-US" sz="1800" b="1" dirty="0" smtClean="0">
                <a:solidFill>
                  <a:schemeClr val="bg1"/>
                </a:solidFill>
                <a:cs typeface="Arial" charset="0"/>
              </a:rPr>
              <a:t>1-m infiltration ring</a:t>
            </a:r>
            <a:endParaRPr lang="en-US" sz="1800" b="1" dirty="0">
              <a:solidFill>
                <a:schemeClr val="bg1"/>
              </a:solidFill>
              <a:cs typeface="Arial" charset="0"/>
            </a:endParaRPr>
          </a:p>
        </p:txBody>
      </p:sp>
      <p:sp>
        <p:nvSpPr>
          <p:cNvPr id="8" name="Down Arrow 7"/>
          <p:cNvSpPr/>
          <p:nvPr/>
        </p:nvSpPr>
        <p:spPr bwMode="auto">
          <a:xfrm rot="1816789">
            <a:off x="6080001" y="1487094"/>
            <a:ext cx="141610" cy="1064412"/>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9" name="Down Arrow 8"/>
          <p:cNvSpPr/>
          <p:nvPr/>
        </p:nvSpPr>
        <p:spPr bwMode="auto">
          <a:xfrm rot="13069406">
            <a:off x="2803360" y="3188011"/>
            <a:ext cx="187521" cy="1737626"/>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6" name="Text Box 4"/>
          <p:cNvSpPr txBox="1">
            <a:spLocks noChangeArrowheads="1"/>
          </p:cNvSpPr>
          <p:nvPr/>
        </p:nvSpPr>
        <p:spPr bwMode="auto">
          <a:xfrm>
            <a:off x="0" y="4648200"/>
            <a:ext cx="3429000" cy="646331"/>
          </a:xfrm>
          <a:prstGeom prst="rect">
            <a:avLst/>
          </a:prstGeom>
          <a:noFill/>
          <a:ln w="9525">
            <a:noFill/>
            <a:miter lim="800000"/>
            <a:headEnd/>
            <a:tailEnd/>
          </a:ln>
        </p:spPr>
        <p:txBody>
          <a:bodyPr wrap="square">
            <a:spAutoFit/>
          </a:bodyPr>
          <a:lstStyle/>
          <a:p>
            <a:pPr>
              <a:spcBef>
                <a:spcPct val="50000"/>
              </a:spcBef>
            </a:pPr>
            <a:r>
              <a:rPr lang="en-US" sz="1800" b="1" dirty="0" smtClean="0">
                <a:solidFill>
                  <a:schemeClr val="bg1"/>
                </a:solidFill>
                <a:cs typeface="Arial" charset="0"/>
              </a:rPr>
              <a:t>Electrical Resistance Tomography (ERT) setup</a:t>
            </a:r>
            <a:endParaRPr lang="en-US" sz="1800" b="1" dirty="0">
              <a:solidFill>
                <a:schemeClr val="bg1"/>
              </a:solidFill>
              <a:cs typeface="Arial" charset="0"/>
            </a:endParaRPr>
          </a:p>
        </p:txBody>
      </p:sp>
      <p:sp>
        <p:nvSpPr>
          <p:cNvPr id="12" name="TextBox 11"/>
          <p:cNvSpPr txBox="1"/>
          <p:nvPr/>
        </p:nvSpPr>
        <p:spPr>
          <a:xfrm>
            <a:off x="152400" y="5791200"/>
            <a:ext cx="8767144" cy="707886"/>
          </a:xfrm>
          <a:prstGeom prst="rect">
            <a:avLst/>
          </a:prstGeom>
          <a:solidFill>
            <a:schemeClr val="accent1"/>
          </a:solidFill>
        </p:spPr>
        <p:txBody>
          <a:bodyPr wrap="none" rtlCol="0">
            <a:spAutoFit/>
          </a:bodyPr>
          <a:lstStyle/>
          <a:p>
            <a:r>
              <a:rPr lang="en-US" sz="2000" b="1" dirty="0" smtClean="0">
                <a:solidFill>
                  <a:srgbClr val="FFFF00"/>
                </a:solidFill>
              </a:rPr>
              <a:t>Objective: Develop 3D regional representation of soil water properties </a:t>
            </a:r>
          </a:p>
          <a:p>
            <a:r>
              <a:rPr lang="en-US" sz="2000" b="1" dirty="0" smtClean="0">
                <a:solidFill>
                  <a:srgbClr val="FFFF00"/>
                </a:solidFill>
              </a:rPr>
              <a:t>and dynamics that can be used to predict habitat suitability</a:t>
            </a:r>
            <a:r>
              <a:rPr lang="en-US" sz="2000" b="1" dirty="0" smtClean="0">
                <a:solidFill>
                  <a:srgbClr val="D894DA"/>
                </a:solidFill>
              </a:rPr>
              <a:t>.</a:t>
            </a:r>
            <a:endParaRPr lang="en-US" sz="2000" b="1" dirty="0">
              <a:solidFill>
                <a:srgbClr val="D894DA"/>
              </a:solidFil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3" cstate="print"/>
          <a:srcRect/>
          <a:stretch>
            <a:fillRect/>
          </a:stretch>
        </p:blipFill>
        <p:spPr bwMode="auto">
          <a:xfrm>
            <a:off x="0" y="967795"/>
            <a:ext cx="9144000" cy="5890205"/>
          </a:xfrm>
          <a:prstGeom prst="rect">
            <a:avLst/>
          </a:prstGeom>
          <a:noFill/>
          <a:ln w="9525">
            <a:noFill/>
            <a:miter lim="800000"/>
            <a:headEnd/>
            <a:tailEnd/>
          </a:ln>
        </p:spPr>
      </p:pic>
      <p:sp>
        <p:nvSpPr>
          <p:cNvPr id="29698" name="Rectangle 2"/>
          <p:cNvSpPr>
            <a:spLocks noGrp="1" noChangeArrowheads="1"/>
          </p:cNvSpPr>
          <p:nvPr>
            <p:ph type="title"/>
          </p:nvPr>
        </p:nvSpPr>
        <p:spPr>
          <a:xfrm>
            <a:off x="1143000" y="0"/>
            <a:ext cx="7358063" cy="928687"/>
          </a:xfrm>
          <a:noFill/>
        </p:spPr>
        <p:txBody>
          <a:bodyPr/>
          <a:lstStyle/>
          <a:p>
            <a:pPr>
              <a:tabLst>
                <a:tab pos="1536700" algn="l"/>
              </a:tabLst>
            </a:pPr>
            <a:r>
              <a:rPr lang="en-US" dirty="0" smtClean="0">
                <a:solidFill>
                  <a:srgbClr val="FFFF99"/>
                </a:solidFill>
              </a:rPr>
              <a:t>Soil Moisture and Infiltration</a:t>
            </a:r>
            <a:endParaRPr lang="en-US" dirty="0" smtClean="0">
              <a:solidFill>
                <a:schemeClr val="bg1"/>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143000" y="0"/>
            <a:ext cx="7358063" cy="928687"/>
          </a:xfrm>
          <a:noFill/>
        </p:spPr>
        <p:txBody>
          <a:bodyPr/>
          <a:lstStyle/>
          <a:p>
            <a:pPr>
              <a:tabLst>
                <a:tab pos="1536700" algn="l"/>
              </a:tabLst>
            </a:pPr>
            <a:r>
              <a:rPr lang="en-US" dirty="0" smtClean="0">
                <a:solidFill>
                  <a:srgbClr val="FFFF99"/>
                </a:solidFill>
              </a:rPr>
              <a:t>Soil Moisture and Infiltration</a:t>
            </a:r>
            <a:endParaRPr lang="en-US" dirty="0" smtClean="0">
              <a:solidFill>
                <a:schemeClr val="bg1"/>
              </a:solidFill>
            </a:endParaRPr>
          </a:p>
        </p:txBody>
      </p:sp>
      <p:pic>
        <p:nvPicPr>
          <p:cNvPr id="128002" name="Picture 2"/>
          <p:cNvPicPr>
            <a:picLocks noChangeAspect="1" noChangeArrowheads="1"/>
          </p:cNvPicPr>
          <p:nvPr/>
        </p:nvPicPr>
        <p:blipFill>
          <a:blip r:embed="rId3" cstate="print"/>
          <a:srcRect t="27007"/>
          <a:stretch>
            <a:fillRect/>
          </a:stretch>
        </p:blipFill>
        <p:spPr bwMode="auto">
          <a:xfrm>
            <a:off x="1828800" y="914400"/>
            <a:ext cx="5680966" cy="3089275"/>
          </a:xfrm>
          <a:prstGeom prst="rect">
            <a:avLst/>
          </a:prstGeom>
          <a:noFill/>
          <a:ln w="9525">
            <a:noFill/>
            <a:miter lim="800000"/>
            <a:headEnd/>
            <a:tailEnd/>
          </a:ln>
        </p:spPr>
      </p:pic>
      <p:pic>
        <p:nvPicPr>
          <p:cNvPr id="128003" name="Picture 3"/>
          <p:cNvPicPr>
            <a:picLocks noChangeAspect="1" noChangeArrowheads="1"/>
          </p:cNvPicPr>
          <p:nvPr/>
        </p:nvPicPr>
        <p:blipFill>
          <a:blip r:embed="rId4" cstate="print"/>
          <a:srcRect l="1514" t="37500"/>
          <a:stretch>
            <a:fillRect/>
          </a:stretch>
        </p:blipFill>
        <p:spPr bwMode="auto">
          <a:xfrm>
            <a:off x="1828800" y="4124822"/>
            <a:ext cx="5715000" cy="2733178"/>
          </a:xfrm>
          <a:prstGeom prst="rect">
            <a:avLst/>
          </a:prstGeom>
          <a:noFill/>
          <a:ln w="9525">
            <a:noFill/>
            <a:miter lim="800000"/>
            <a:headEnd/>
            <a:tailEnd/>
          </a:ln>
        </p:spPr>
      </p:pic>
      <p:sp>
        <p:nvSpPr>
          <p:cNvPr id="6" name="TextBox 5"/>
          <p:cNvSpPr txBox="1"/>
          <p:nvPr/>
        </p:nvSpPr>
        <p:spPr>
          <a:xfrm>
            <a:off x="381000" y="1752600"/>
            <a:ext cx="1295547" cy="830997"/>
          </a:xfrm>
          <a:prstGeom prst="rect">
            <a:avLst/>
          </a:prstGeom>
          <a:noFill/>
        </p:spPr>
        <p:txBody>
          <a:bodyPr wrap="none" rtlCol="0">
            <a:spAutoFit/>
          </a:bodyPr>
          <a:lstStyle/>
          <a:p>
            <a:pPr algn="ctr"/>
            <a:r>
              <a:rPr lang="en-US" sz="2400" b="1" dirty="0" smtClean="0">
                <a:solidFill>
                  <a:schemeClr val="bg1"/>
                </a:solidFill>
              </a:rPr>
              <a:t>During </a:t>
            </a:r>
          </a:p>
          <a:p>
            <a:pPr algn="ctr"/>
            <a:r>
              <a:rPr lang="en-US" sz="2400" b="1" dirty="0" smtClean="0">
                <a:solidFill>
                  <a:schemeClr val="bg1"/>
                </a:solidFill>
              </a:rPr>
              <a:t>Rainfall</a:t>
            </a:r>
            <a:endParaRPr lang="en-US" sz="2400" b="1" dirty="0">
              <a:solidFill>
                <a:schemeClr val="bg1"/>
              </a:solidFill>
            </a:endParaRPr>
          </a:p>
        </p:txBody>
      </p:sp>
      <p:sp>
        <p:nvSpPr>
          <p:cNvPr id="7" name="TextBox 6"/>
          <p:cNvSpPr txBox="1"/>
          <p:nvPr/>
        </p:nvSpPr>
        <p:spPr>
          <a:xfrm>
            <a:off x="381000" y="4495800"/>
            <a:ext cx="1295547" cy="830997"/>
          </a:xfrm>
          <a:prstGeom prst="rect">
            <a:avLst/>
          </a:prstGeom>
          <a:noFill/>
        </p:spPr>
        <p:txBody>
          <a:bodyPr wrap="none" rtlCol="0">
            <a:spAutoFit/>
          </a:bodyPr>
          <a:lstStyle/>
          <a:p>
            <a:pPr algn="ctr"/>
            <a:r>
              <a:rPr lang="en-US" sz="2400" b="1" dirty="0" smtClean="0">
                <a:solidFill>
                  <a:schemeClr val="bg1"/>
                </a:solidFill>
              </a:rPr>
              <a:t>After </a:t>
            </a:r>
          </a:p>
          <a:p>
            <a:pPr algn="ctr"/>
            <a:r>
              <a:rPr lang="en-US" sz="2400" b="1" dirty="0" smtClean="0">
                <a:solidFill>
                  <a:schemeClr val="bg1"/>
                </a:solidFill>
              </a:rPr>
              <a:t>Rainfall</a:t>
            </a:r>
            <a:endParaRPr lang="en-US" sz="2400" b="1" dirty="0">
              <a:solidFill>
                <a:schemeClr val="bg1"/>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t="13405" b="27429"/>
          <a:stretch>
            <a:fillRect/>
          </a:stretch>
        </p:blipFill>
        <p:spPr bwMode="auto">
          <a:xfrm>
            <a:off x="3886200" y="4735512"/>
            <a:ext cx="5029200" cy="2046288"/>
          </a:xfrm>
          <a:prstGeom prst="rect">
            <a:avLst/>
          </a:prstGeom>
          <a:noFill/>
          <a:ln w="9525">
            <a:noFill/>
            <a:miter lim="800000"/>
            <a:headEnd/>
            <a:tailEnd/>
          </a:ln>
        </p:spPr>
      </p:pic>
      <p:sp>
        <p:nvSpPr>
          <p:cNvPr id="11267" name="Text Box 3"/>
          <p:cNvSpPr txBox="1">
            <a:spLocks noChangeArrowheads="1"/>
          </p:cNvSpPr>
          <p:nvPr/>
        </p:nvSpPr>
        <p:spPr bwMode="auto">
          <a:xfrm>
            <a:off x="5943600" y="4766846"/>
            <a:ext cx="2924175" cy="338554"/>
          </a:xfrm>
          <a:prstGeom prst="rect">
            <a:avLst/>
          </a:prstGeom>
          <a:noFill/>
          <a:ln w="9525">
            <a:noFill/>
            <a:miter lim="800000"/>
            <a:headEnd/>
            <a:tailEnd/>
          </a:ln>
        </p:spPr>
        <p:txBody>
          <a:bodyPr>
            <a:spAutoFit/>
          </a:bodyPr>
          <a:lstStyle/>
          <a:p>
            <a:pPr algn="r">
              <a:lnSpc>
                <a:spcPct val="100000"/>
              </a:lnSpc>
              <a:spcBef>
                <a:spcPct val="0"/>
              </a:spcBef>
              <a:buClrTx/>
              <a:buSzTx/>
            </a:pPr>
            <a:r>
              <a:rPr lang="en-US" sz="1600" b="1" dirty="0">
                <a:solidFill>
                  <a:schemeClr val="bg1"/>
                </a:solidFill>
              </a:rPr>
              <a:t>Shenandoah River, VA</a:t>
            </a:r>
          </a:p>
        </p:txBody>
      </p:sp>
      <p:sp>
        <p:nvSpPr>
          <p:cNvPr id="583684" name="Rectangle 4"/>
          <p:cNvSpPr>
            <a:spLocks noChangeArrowheads="1"/>
          </p:cNvSpPr>
          <p:nvPr/>
        </p:nvSpPr>
        <p:spPr bwMode="auto">
          <a:xfrm>
            <a:off x="0" y="152400"/>
            <a:ext cx="9144000" cy="609600"/>
          </a:xfrm>
          <a:prstGeom prst="rect">
            <a:avLst/>
          </a:prstGeom>
          <a:noFill/>
          <a:ln w="9525">
            <a:noFill/>
            <a:miter lim="800000"/>
            <a:headEnd/>
            <a:tailEnd/>
          </a:ln>
          <a:effectLst/>
        </p:spPr>
        <p:txBody>
          <a:bodyPr anchor="ctr"/>
          <a:lstStyle/>
          <a:p>
            <a:pPr algn="ctr">
              <a:lnSpc>
                <a:spcPct val="95000"/>
              </a:lnSpc>
              <a:spcBef>
                <a:spcPct val="0"/>
              </a:spcBef>
              <a:buClrTx/>
              <a:buSzTx/>
              <a:defRPr/>
            </a:pPr>
            <a:r>
              <a:rPr lang="en-US" sz="3400" b="1" i="1" dirty="0" smtClean="0">
                <a:solidFill>
                  <a:srgbClr val="FFFF99"/>
                </a:solidFill>
                <a:latin typeface="+mj-lt"/>
                <a:ea typeface="+mj-ea"/>
                <a:cs typeface="+mj-cs"/>
              </a:rPr>
              <a:t>Fiber-Optics for Measuring GW Discharge</a:t>
            </a:r>
            <a:endParaRPr lang="en-US" sz="3400" b="1" i="1" dirty="0">
              <a:solidFill>
                <a:srgbClr val="FFFF99"/>
              </a:solidFill>
              <a:latin typeface="+mj-lt"/>
              <a:ea typeface="+mj-ea"/>
              <a:cs typeface="+mj-cs"/>
            </a:endParaRPr>
          </a:p>
        </p:txBody>
      </p:sp>
      <p:sp>
        <p:nvSpPr>
          <p:cNvPr id="11269" name="Rectangle 10"/>
          <p:cNvSpPr>
            <a:spLocks noChangeArrowheads="1"/>
          </p:cNvSpPr>
          <p:nvPr/>
        </p:nvSpPr>
        <p:spPr bwMode="auto">
          <a:xfrm>
            <a:off x="0" y="762000"/>
            <a:ext cx="4419600" cy="2514600"/>
          </a:xfrm>
          <a:prstGeom prst="rect">
            <a:avLst/>
          </a:prstGeom>
          <a:noFill/>
          <a:ln w="9525">
            <a:noFill/>
            <a:miter lim="800000"/>
            <a:headEnd/>
            <a:tailEnd/>
          </a:ln>
        </p:spPr>
        <p:txBody>
          <a:bodyPr/>
          <a:lstStyle/>
          <a:p>
            <a:pPr marL="342900" indent="-342900">
              <a:lnSpc>
                <a:spcPct val="100000"/>
              </a:lnSpc>
              <a:buFontTx/>
              <a:buChar char="•"/>
            </a:pPr>
            <a:r>
              <a:rPr lang="en-US" sz="2200" dirty="0"/>
              <a:t>Measurements over </a:t>
            </a:r>
            <a:r>
              <a:rPr lang="en-US" sz="2200" u="sng" dirty="0"/>
              <a:t>kilometers</a:t>
            </a:r>
          </a:p>
          <a:p>
            <a:pPr marL="342900" indent="-342900">
              <a:lnSpc>
                <a:spcPct val="100000"/>
              </a:lnSpc>
              <a:buFontTx/>
              <a:buChar char="•"/>
            </a:pPr>
            <a:r>
              <a:rPr lang="en-US" sz="2200" dirty="0"/>
              <a:t>Meter-scale spatial resolution</a:t>
            </a:r>
          </a:p>
          <a:p>
            <a:pPr marL="342900" indent="-342900">
              <a:lnSpc>
                <a:spcPct val="100000"/>
              </a:lnSpc>
              <a:buFontTx/>
              <a:buChar char="•"/>
            </a:pPr>
            <a:r>
              <a:rPr lang="en-US" sz="2200" dirty="0"/>
              <a:t>0.1 </a:t>
            </a:r>
            <a:r>
              <a:rPr lang="en-US" sz="2200" dirty="0">
                <a:sym typeface="Symbol" pitchFamily="18" charset="2"/>
              </a:rPr>
              <a:t></a:t>
            </a:r>
            <a:r>
              <a:rPr lang="en-US" sz="2200" dirty="0"/>
              <a:t>C thermal resolution</a:t>
            </a:r>
          </a:p>
          <a:p>
            <a:pPr marL="342900" indent="-342900">
              <a:lnSpc>
                <a:spcPct val="100000"/>
              </a:lnSpc>
              <a:buFontTx/>
              <a:buChar char="•"/>
            </a:pPr>
            <a:r>
              <a:rPr lang="en-US" sz="2200" dirty="0"/>
              <a:t>Cycle times of minutes</a:t>
            </a:r>
          </a:p>
        </p:txBody>
      </p:sp>
      <p:pic>
        <p:nvPicPr>
          <p:cNvPr id="11270" name="Picture 11" descr="DSC00008"/>
          <p:cNvPicPr>
            <a:picLocks noChangeAspect="1" noChangeArrowheads="1"/>
          </p:cNvPicPr>
          <p:nvPr/>
        </p:nvPicPr>
        <p:blipFill>
          <a:blip r:embed="rId4" cstate="print"/>
          <a:srcRect l="16884" t="19048" r="22076" b="22078"/>
          <a:stretch>
            <a:fillRect/>
          </a:stretch>
        </p:blipFill>
        <p:spPr bwMode="auto">
          <a:xfrm>
            <a:off x="152400" y="3505200"/>
            <a:ext cx="3505200" cy="2536825"/>
          </a:xfrm>
          <a:prstGeom prst="rect">
            <a:avLst/>
          </a:prstGeom>
          <a:noFill/>
          <a:ln w="9525">
            <a:noFill/>
            <a:miter lim="800000"/>
            <a:headEnd/>
            <a:tailEnd/>
          </a:ln>
        </p:spPr>
      </p:pic>
      <p:pic>
        <p:nvPicPr>
          <p:cNvPr id="11271" name="Picture 12" descr="SAGEEP08_fig03_modified"/>
          <p:cNvPicPr>
            <a:picLocks noChangeAspect="1" noChangeArrowheads="1"/>
          </p:cNvPicPr>
          <p:nvPr/>
        </p:nvPicPr>
        <p:blipFill>
          <a:blip r:embed="rId5" cstate="print"/>
          <a:srcRect l="7109" t="14343" r="2838" b="5975"/>
          <a:stretch>
            <a:fillRect/>
          </a:stretch>
        </p:blipFill>
        <p:spPr bwMode="auto">
          <a:xfrm>
            <a:off x="3697109" y="1066800"/>
            <a:ext cx="5446891" cy="3581400"/>
          </a:xfrm>
          <a:prstGeom prst="rect">
            <a:avLst/>
          </a:prstGeom>
          <a:noFill/>
          <a:ln w="9525">
            <a:noFill/>
            <a:miter lim="800000"/>
            <a:headEnd/>
            <a:tailEnd/>
          </a:ln>
        </p:spPr>
      </p:pic>
      <p:sp>
        <p:nvSpPr>
          <p:cNvPr id="8" name="Rectangle 10"/>
          <p:cNvSpPr>
            <a:spLocks noChangeArrowheads="1"/>
          </p:cNvSpPr>
          <p:nvPr/>
        </p:nvSpPr>
        <p:spPr bwMode="auto">
          <a:xfrm>
            <a:off x="152400" y="1143000"/>
            <a:ext cx="3810000" cy="2514600"/>
          </a:xfrm>
          <a:prstGeom prst="rect">
            <a:avLst/>
          </a:prstGeom>
          <a:noFill/>
          <a:ln w="9525">
            <a:noFill/>
            <a:miter lim="800000"/>
            <a:headEnd/>
            <a:tailEnd/>
          </a:ln>
        </p:spPr>
        <p:txBody>
          <a:bodyPr/>
          <a:lstStyle/>
          <a:p>
            <a:pPr marL="342900" indent="-342900">
              <a:lnSpc>
                <a:spcPct val="100000"/>
              </a:lnSpc>
              <a:spcBef>
                <a:spcPts val="600"/>
              </a:spcBef>
            </a:pPr>
            <a:r>
              <a:rPr lang="en-US" sz="2200" b="1" dirty="0">
                <a:solidFill>
                  <a:schemeClr val="bg1"/>
                </a:solidFill>
              </a:rPr>
              <a:t>Measurements </a:t>
            </a:r>
            <a:r>
              <a:rPr lang="en-US" sz="2200" b="1" dirty="0" smtClean="0">
                <a:solidFill>
                  <a:schemeClr val="bg1"/>
                </a:solidFill>
              </a:rPr>
              <a:t>over km’s</a:t>
            </a:r>
            <a:endParaRPr lang="en-US" sz="2200" b="1" u="sng" dirty="0">
              <a:solidFill>
                <a:schemeClr val="bg1"/>
              </a:solidFill>
            </a:endParaRPr>
          </a:p>
          <a:p>
            <a:pPr marL="342900" indent="-342900">
              <a:lnSpc>
                <a:spcPct val="100000"/>
              </a:lnSpc>
              <a:spcBef>
                <a:spcPts val="1200"/>
              </a:spcBef>
            </a:pPr>
            <a:r>
              <a:rPr lang="en-US" sz="2200" b="1" dirty="0" smtClean="0">
                <a:solidFill>
                  <a:schemeClr val="bg1"/>
                </a:solidFill>
              </a:rPr>
              <a:t>m-scale </a:t>
            </a:r>
            <a:r>
              <a:rPr lang="en-US" sz="2200" b="1" dirty="0">
                <a:solidFill>
                  <a:schemeClr val="bg1"/>
                </a:solidFill>
              </a:rPr>
              <a:t>spatial resolution</a:t>
            </a:r>
          </a:p>
          <a:p>
            <a:pPr marL="342900" indent="-342900">
              <a:lnSpc>
                <a:spcPct val="100000"/>
              </a:lnSpc>
              <a:spcBef>
                <a:spcPts val="1200"/>
              </a:spcBef>
            </a:pPr>
            <a:r>
              <a:rPr lang="en-US" sz="2200" b="1" dirty="0">
                <a:solidFill>
                  <a:schemeClr val="bg1"/>
                </a:solidFill>
              </a:rPr>
              <a:t>0.1 </a:t>
            </a:r>
            <a:r>
              <a:rPr lang="en-US" sz="2200" b="1" dirty="0">
                <a:solidFill>
                  <a:schemeClr val="bg1"/>
                </a:solidFill>
                <a:sym typeface="Symbol" pitchFamily="18" charset="2"/>
              </a:rPr>
              <a:t></a:t>
            </a:r>
            <a:r>
              <a:rPr lang="en-US" sz="2200" b="1" dirty="0">
                <a:solidFill>
                  <a:schemeClr val="bg1"/>
                </a:solidFill>
              </a:rPr>
              <a:t>C thermal resolution</a:t>
            </a:r>
          </a:p>
          <a:p>
            <a:pPr marL="342900" indent="-342900">
              <a:lnSpc>
                <a:spcPct val="100000"/>
              </a:lnSpc>
              <a:spcBef>
                <a:spcPts val="1200"/>
              </a:spcBef>
            </a:pPr>
            <a:r>
              <a:rPr lang="en-US" sz="2200" b="1" dirty="0">
                <a:solidFill>
                  <a:schemeClr val="bg1"/>
                </a:solidFill>
              </a:rPr>
              <a:t>Cycle times of minutes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2"/>
          <p:cNvSpPr>
            <a:spLocks noGrp="1"/>
          </p:cNvSpPr>
          <p:nvPr>
            <p:ph type="sldNum" sz="quarter" idx="4294967295"/>
          </p:nvPr>
        </p:nvSpPr>
        <p:spPr bwMode="auto">
          <a:xfrm>
            <a:off x="7010400" y="6356350"/>
            <a:ext cx="2133600" cy="365125"/>
          </a:xfrm>
          <a:prstGeom prst="rect">
            <a:avLst/>
          </a:prstGeom>
          <a:noFill/>
          <a:ln>
            <a:miter lim="800000"/>
            <a:headEnd/>
            <a:tailEnd/>
          </a:ln>
        </p:spPr>
        <p:txBody>
          <a:bodyPr/>
          <a:lstStyle/>
          <a:p>
            <a:fld id="{038A84E5-50F9-4BBC-A636-8625DEBA505D}" type="slidenum">
              <a:rPr lang="en-US">
                <a:solidFill>
                  <a:srgbClr val="000000"/>
                </a:solidFill>
              </a:rPr>
              <a:pPr/>
              <a:t>19</a:t>
            </a:fld>
            <a:endParaRPr lang="en-US">
              <a:solidFill>
                <a:srgbClr val="000000"/>
              </a:solidFill>
            </a:endParaRPr>
          </a:p>
        </p:txBody>
      </p:sp>
      <p:pic>
        <p:nvPicPr>
          <p:cNvPr id="17411" name="Picture 3" descr="Winter high stagestage.png"/>
          <p:cNvPicPr>
            <a:picLocks noChangeAspect="1"/>
          </p:cNvPicPr>
          <p:nvPr/>
        </p:nvPicPr>
        <p:blipFill>
          <a:blip r:embed="rId3" cstate="print"/>
          <a:srcRect l="3104" t="7367" r="6884" b="3242"/>
          <a:stretch>
            <a:fillRect/>
          </a:stretch>
        </p:blipFill>
        <p:spPr bwMode="auto">
          <a:xfrm>
            <a:off x="0" y="990600"/>
            <a:ext cx="5401733" cy="3352800"/>
          </a:xfrm>
          <a:prstGeom prst="rect">
            <a:avLst/>
          </a:prstGeom>
          <a:noFill/>
          <a:ln w="9525">
            <a:noFill/>
            <a:miter lim="800000"/>
            <a:headEnd/>
            <a:tailEnd/>
          </a:ln>
        </p:spPr>
      </p:pic>
      <p:sp>
        <p:nvSpPr>
          <p:cNvPr id="17412" name="TextBox 4"/>
          <p:cNvSpPr txBox="1">
            <a:spLocks noChangeArrowheads="1"/>
          </p:cNvSpPr>
          <p:nvPr/>
        </p:nvSpPr>
        <p:spPr bwMode="auto">
          <a:xfrm>
            <a:off x="3733800" y="1676400"/>
            <a:ext cx="1364476" cy="369332"/>
          </a:xfrm>
          <a:prstGeom prst="rect">
            <a:avLst/>
          </a:prstGeom>
          <a:noFill/>
          <a:ln w="9525">
            <a:noFill/>
            <a:miter lim="800000"/>
            <a:headEnd/>
            <a:tailEnd/>
          </a:ln>
        </p:spPr>
        <p:txBody>
          <a:bodyPr wrap="none">
            <a:spAutoFit/>
          </a:bodyPr>
          <a:lstStyle/>
          <a:p>
            <a:pPr eaLnBrk="1" hangingPunct="1">
              <a:lnSpc>
                <a:spcPct val="100000"/>
              </a:lnSpc>
              <a:spcBef>
                <a:spcPct val="0"/>
              </a:spcBef>
              <a:buClrTx/>
              <a:buSzTx/>
            </a:pPr>
            <a:r>
              <a:rPr lang="en-US" sz="1800" b="1" dirty="0">
                <a:solidFill>
                  <a:srgbClr val="C00000"/>
                </a:solidFill>
                <a:cs typeface="Arial" charset="0"/>
              </a:rPr>
              <a:t>High stage</a:t>
            </a:r>
          </a:p>
        </p:txBody>
      </p:sp>
      <p:sp>
        <p:nvSpPr>
          <p:cNvPr id="17413" name="Title 1"/>
          <p:cNvSpPr txBox="1">
            <a:spLocks/>
          </p:cNvSpPr>
          <p:nvPr/>
        </p:nvSpPr>
        <p:spPr bwMode="auto">
          <a:xfrm>
            <a:off x="0" y="0"/>
            <a:ext cx="9144000" cy="838200"/>
          </a:xfrm>
          <a:prstGeom prst="rect">
            <a:avLst/>
          </a:prstGeom>
          <a:noFill/>
          <a:ln w="9525">
            <a:noFill/>
            <a:miter lim="800000"/>
            <a:headEnd/>
            <a:tailEnd/>
          </a:ln>
        </p:spPr>
        <p:txBody>
          <a:bodyPr anchor="ctr"/>
          <a:lstStyle/>
          <a:p>
            <a:pPr algn="ctr" eaLnBrk="1" hangingPunct="1">
              <a:lnSpc>
                <a:spcPct val="100000"/>
              </a:lnSpc>
              <a:spcBef>
                <a:spcPct val="0"/>
              </a:spcBef>
              <a:buClrTx/>
              <a:buSzTx/>
            </a:pPr>
            <a:endParaRPr lang="en-US" sz="3200" b="0" dirty="0">
              <a:solidFill>
                <a:schemeClr val="bg1"/>
              </a:solidFill>
              <a:cs typeface="Arial" charset="0"/>
            </a:endParaRPr>
          </a:p>
        </p:txBody>
      </p:sp>
      <p:pic>
        <p:nvPicPr>
          <p:cNvPr id="6" name="Picture 4" descr="Winter low stage.png"/>
          <p:cNvPicPr>
            <a:picLocks noChangeAspect="1"/>
          </p:cNvPicPr>
          <p:nvPr/>
        </p:nvPicPr>
        <p:blipFill>
          <a:blip r:embed="rId4" cstate="print"/>
          <a:srcRect l="2936" t="8227" r="6669" b="4179"/>
          <a:stretch>
            <a:fillRect/>
          </a:stretch>
        </p:blipFill>
        <p:spPr bwMode="auto">
          <a:xfrm>
            <a:off x="3607981" y="3505200"/>
            <a:ext cx="5536019" cy="3352801"/>
          </a:xfrm>
          <a:prstGeom prst="rect">
            <a:avLst/>
          </a:prstGeom>
          <a:noFill/>
          <a:ln w="9525">
            <a:noFill/>
            <a:miter lim="800000"/>
            <a:headEnd/>
            <a:tailEnd/>
          </a:ln>
        </p:spPr>
      </p:pic>
      <p:sp>
        <p:nvSpPr>
          <p:cNvPr id="7" name="TextBox 4"/>
          <p:cNvSpPr txBox="1">
            <a:spLocks noChangeArrowheads="1"/>
          </p:cNvSpPr>
          <p:nvPr/>
        </p:nvSpPr>
        <p:spPr bwMode="auto">
          <a:xfrm>
            <a:off x="7391400" y="4191000"/>
            <a:ext cx="1313180" cy="369332"/>
          </a:xfrm>
          <a:prstGeom prst="rect">
            <a:avLst/>
          </a:prstGeom>
          <a:noFill/>
          <a:ln w="9525">
            <a:noFill/>
            <a:miter lim="800000"/>
            <a:headEnd/>
            <a:tailEnd/>
          </a:ln>
        </p:spPr>
        <p:txBody>
          <a:bodyPr wrap="none">
            <a:spAutoFit/>
          </a:bodyPr>
          <a:lstStyle/>
          <a:p>
            <a:pPr eaLnBrk="1" hangingPunct="1">
              <a:lnSpc>
                <a:spcPct val="100000"/>
              </a:lnSpc>
              <a:spcBef>
                <a:spcPct val="0"/>
              </a:spcBef>
              <a:buClrTx/>
              <a:buSzTx/>
            </a:pPr>
            <a:r>
              <a:rPr lang="en-US" sz="1800" b="1" dirty="0" smtClean="0">
                <a:solidFill>
                  <a:srgbClr val="C00000"/>
                </a:solidFill>
                <a:cs typeface="Arial" charset="0"/>
              </a:rPr>
              <a:t>Low </a:t>
            </a:r>
            <a:r>
              <a:rPr lang="en-US" sz="1800" b="1" dirty="0">
                <a:solidFill>
                  <a:srgbClr val="C00000"/>
                </a:solidFill>
                <a:cs typeface="Arial" charset="0"/>
              </a:rPr>
              <a:t>stage</a:t>
            </a:r>
          </a:p>
        </p:txBody>
      </p:sp>
      <p:sp>
        <p:nvSpPr>
          <p:cNvPr id="9" name="Rectangle 8"/>
          <p:cNvSpPr/>
          <p:nvPr/>
        </p:nvSpPr>
        <p:spPr>
          <a:xfrm>
            <a:off x="0" y="228600"/>
            <a:ext cx="9144000" cy="501676"/>
          </a:xfrm>
          <a:prstGeom prst="rect">
            <a:avLst/>
          </a:prstGeom>
        </p:spPr>
        <p:txBody>
          <a:bodyPr wrap="square">
            <a:spAutoFit/>
          </a:bodyPr>
          <a:lstStyle/>
          <a:p>
            <a:pPr algn="ctr">
              <a:lnSpc>
                <a:spcPct val="95000"/>
              </a:lnSpc>
              <a:defRPr/>
            </a:pPr>
            <a:r>
              <a:rPr lang="en-US" sz="2800" b="1" i="1" dirty="0" smtClean="0">
                <a:solidFill>
                  <a:srgbClr val="FFFF99"/>
                </a:solidFill>
              </a:rPr>
              <a:t>Temporal Variability in GW Discharge: Hanford, WA</a:t>
            </a:r>
            <a:endParaRPr lang="en-US" sz="2800" b="1" i="1" dirty="0">
              <a:solidFill>
                <a:srgbClr val="FFFF99"/>
              </a:solidFill>
            </a:endParaRPr>
          </a:p>
        </p:txBody>
      </p:sp>
      <p:sp>
        <p:nvSpPr>
          <p:cNvPr id="10" name="Down Arrow 9"/>
          <p:cNvSpPr/>
          <p:nvPr/>
        </p:nvSpPr>
        <p:spPr bwMode="auto">
          <a:xfrm rot="3514786">
            <a:off x="1839973" y="1453338"/>
            <a:ext cx="532101" cy="796185"/>
          </a:xfrm>
          <a:prstGeom prst="downArrow">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11" name="Down Arrow 10"/>
          <p:cNvSpPr/>
          <p:nvPr/>
        </p:nvSpPr>
        <p:spPr bwMode="auto">
          <a:xfrm rot="3514786">
            <a:off x="5622563" y="4151277"/>
            <a:ext cx="532101" cy="796185"/>
          </a:xfrm>
          <a:prstGeom prst="downArrow">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4" name="Rectangle 4"/>
          <p:cNvSpPr>
            <a:spLocks noGrp="1" noChangeArrowheads="1"/>
          </p:cNvSpPr>
          <p:nvPr>
            <p:ph type="title"/>
          </p:nvPr>
        </p:nvSpPr>
        <p:spPr>
          <a:xfrm>
            <a:off x="533400" y="0"/>
            <a:ext cx="8229600" cy="792162"/>
          </a:xfrm>
        </p:spPr>
        <p:txBody>
          <a:bodyPr/>
          <a:lstStyle/>
          <a:p>
            <a:r>
              <a:rPr lang="en-US" sz="4000" i="1" dirty="0" smtClean="0"/>
              <a:t>Overview</a:t>
            </a:r>
            <a:endParaRPr lang="en-US" sz="4000" i="1" dirty="0"/>
          </a:p>
        </p:txBody>
      </p:sp>
      <p:sp>
        <p:nvSpPr>
          <p:cNvPr id="9" name="Content Placeholder 8"/>
          <p:cNvSpPr>
            <a:spLocks noGrp="1"/>
          </p:cNvSpPr>
          <p:nvPr>
            <p:ph sz="half" idx="2"/>
          </p:nvPr>
        </p:nvSpPr>
        <p:spPr>
          <a:xfrm>
            <a:off x="0" y="1066800"/>
            <a:ext cx="3733800" cy="3886200"/>
          </a:xfrm>
        </p:spPr>
        <p:txBody>
          <a:bodyPr/>
          <a:lstStyle/>
          <a:p>
            <a:r>
              <a:rPr lang="en-US" sz="3200" dirty="0" smtClean="0"/>
              <a:t>Instrumentation</a:t>
            </a:r>
          </a:p>
          <a:p>
            <a:pPr lvl="1"/>
            <a:r>
              <a:rPr lang="en-US" sz="2400" dirty="0" smtClean="0"/>
              <a:t>Streamflow</a:t>
            </a:r>
          </a:p>
          <a:p>
            <a:pPr lvl="1"/>
            <a:r>
              <a:rPr lang="en-US" sz="2400" dirty="0" smtClean="0"/>
              <a:t>Groundwater</a:t>
            </a:r>
          </a:p>
          <a:p>
            <a:pPr lvl="1"/>
            <a:r>
              <a:rPr lang="en-US" sz="2400" dirty="0" smtClean="0"/>
              <a:t>Water Quality</a:t>
            </a:r>
          </a:p>
          <a:p>
            <a:r>
              <a:rPr lang="en-US" sz="3200" dirty="0" smtClean="0"/>
              <a:t>Modeling</a:t>
            </a:r>
          </a:p>
          <a:p>
            <a:r>
              <a:rPr lang="en-US" sz="3200" dirty="0" smtClean="0"/>
              <a:t>Data     Management</a:t>
            </a:r>
          </a:p>
          <a:p>
            <a:endParaRPr lang="en-US" sz="3200" dirty="0"/>
          </a:p>
        </p:txBody>
      </p:sp>
      <p:pic>
        <p:nvPicPr>
          <p:cNvPr id="382979" name="Picture 3"/>
          <p:cNvPicPr>
            <a:picLocks noChangeAspect="1" noChangeArrowheads="1"/>
          </p:cNvPicPr>
          <p:nvPr/>
        </p:nvPicPr>
        <p:blipFill>
          <a:blip r:embed="rId3" cstate="print"/>
          <a:srcRect/>
          <a:stretch>
            <a:fillRect/>
          </a:stretch>
        </p:blipFill>
        <p:spPr bwMode="auto">
          <a:xfrm>
            <a:off x="3429000" y="6076049"/>
            <a:ext cx="5715000" cy="781951"/>
          </a:xfrm>
          <a:prstGeom prst="rect">
            <a:avLst/>
          </a:prstGeom>
          <a:noFill/>
          <a:ln w="9525">
            <a:noFill/>
            <a:miter lim="800000"/>
            <a:headEnd/>
            <a:tailEnd/>
          </a:ln>
        </p:spPr>
      </p:pic>
      <p:pic>
        <p:nvPicPr>
          <p:cNvPr id="1026" name="Picture 2" descr="D:\Presentations\Bales\2010\11 NOAA Technology Summit\real201010.gif"/>
          <p:cNvPicPr>
            <a:picLocks noChangeAspect="1" noChangeArrowheads="1" noCrop="1"/>
          </p:cNvPicPr>
          <p:nvPr/>
        </p:nvPicPr>
        <p:blipFill>
          <a:blip r:embed="rId4" cstate="print"/>
          <a:srcRect/>
          <a:stretch>
            <a:fillRect/>
          </a:stretch>
        </p:blipFill>
        <p:spPr bwMode="auto">
          <a:xfrm>
            <a:off x="3429000" y="2514600"/>
            <a:ext cx="5534025" cy="35433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152400"/>
            <a:ext cx="8226425" cy="557212"/>
          </a:xfrm>
        </p:spPr>
        <p:txBody>
          <a:bodyPr/>
          <a:lstStyle/>
          <a:p>
            <a:r>
              <a:rPr lang="en-US" kern="1200" dirty="0" smtClean="0">
                <a:solidFill>
                  <a:srgbClr val="FFFF99"/>
                </a:solidFill>
              </a:rPr>
              <a:t>Geophysics for GW Monitoring</a:t>
            </a:r>
          </a:p>
        </p:txBody>
      </p:sp>
      <p:sp>
        <p:nvSpPr>
          <p:cNvPr id="23" name="Rectangle 3"/>
          <p:cNvSpPr txBox="1">
            <a:spLocks noChangeArrowheads="1"/>
          </p:cNvSpPr>
          <p:nvPr/>
        </p:nvSpPr>
        <p:spPr bwMode="auto">
          <a:xfrm>
            <a:off x="152400" y="838200"/>
            <a:ext cx="6248400" cy="5257800"/>
          </a:xfrm>
          <a:prstGeom prst="rect">
            <a:avLst/>
          </a:prstGeom>
          <a:noFill/>
          <a:ln w="9525">
            <a:noFill/>
            <a:miter lim="800000"/>
            <a:headEnd/>
            <a:tailEnd/>
          </a:ln>
        </p:spPr>
        <p:txBody>
          <a:bodyPr lIns="91425" tIns="45710" rIns="91425" bIns="45710"/>
          <a:lstStyle/>
          <a:p>
            <a:pPr marL="990600" lvl="1" indent="-533400" defTabSz="915988">
              <a:lnSpc>
                <a:spcPct val="100000"/>
              </a:lnSpc>
              <a:buClr>
                <a:schemeClr val="tx1"/>
              </a:buClr>
              <a:buSzTx/>
              <a:defRPr/>
            </a:pPr>
            <a:r>
              <a:rPr lang="en-US" sz="2000" kern="0" dirty="0">
                <a:solidFill>
                  <a:schemeClr val="tx1"/>
                </a:solidFill>
                <a:latin typeface="Arial" pitchFamily="34" charset="0"/>
                <a:cs typeface="Arial" pitchFamily="34" charset="0"/>
              </a:rPr>
              <a:t>Advantages of Geophysical </a:t>
            </a:r>
            <a:r>
              <a:rPr lang="en-US" sz="2000" kern="0" dirty="0" smtClean="0">
                <a:solidFill>
                  <a:schemeClr val="tx1"/>
                </a:solidFill>
                <a:latin typeface="Arial" pitchFamily="34" charset="0"/>
                <a:cs typeface="Arial" pitchFamily="34" charset="0"/>
              </a:rPr>
              <a:t>Performance</a:t>
            </a:r>
          </a:p>
          <a:p>
            <a:pPr marL="990600" lvl="1" indent="-533400" defTabSz="915988">
              <a:lnSpc>
                <a:spcPct val="100000"/>
              </a:lnSpc>
              <a:spcAft>
                <a:spcPts val="600"/>
              </a:spcAft>
              <a:buClr>
                <a:schemeClr val="tx1"/>
              </a:buClr>
              <a:buSzTx/>
              <a:defRPr/>
            </a:pPr>
            <a:r>
              <a:rPr lang="en-US" sz="2400" b="1" kern="0" dirty="0" smtClean="0">
                <a:solidFill>
                  <a:schemeClr val="bg1"/>
                </a:solidFill>
                <a:latin typeface="Arial" pitchFamily="34" charset="0"/>
                <a:cs typeface="Arial" pitchFamily="34" charset="0"/>
              </a:rPr>
              <a:t>Spatial </a:t>
            </a:r>
            <a:r>
              <a:rPr lang="en-US" sz="2400" b="1" kern="0" dirty="0">
                <a:solidFill>
                  <a:schemeClr val="bg1"/>
                </a:solidFill>
                <a:latin typeface="Arial" pitchFamily="34" charset="0"/>
                <a:cs typeface="Arial" pitchFamily="34" charset="0"/>
              </a:rPr>
              <a:t>coverage: provides data </a:t>
            </a:r>
            <a:r>
              <a:rPr lang="en-US" sz="2400" b="1" kern="0" dirty="0" smtClean="0">
                <a:solidFill>
                  <a:schemeClr val="bg1"/>
                </a:solidFill>
                <a:latin typeface="Arial" pitchFamily="34" charset="0"/>
                <a:cs typeface="Arial" pitchFamily="34" charset="0"/>
              </a:rPr>
              <a:t>between </a:t>
            </a:r>
            <a:r>
              <a:rPr lang="en-US" sz="2400" b="1" kern="0" dirty="0">
                <a:solidFill>
                  <a:schemeClr val="bg1"/>
                </a:solidFill>
                <a:latin typeface="Arial" pitchFamily="34" charset="0"/>
                <a:cs typeface="Arial" pitchFamily="34" charset="0"/>
              </a:rPr>
              <a:t>boreholes</a:t>
            </a:r>
          </a:p>
          <a:p>
            <a:pPr marL="990600" lvl="1" indent="-533400" defTabSz="915988">
              <a:lnSpc>
                <a:spcPct val="100000"/>
              </a:lnSpc>
              <a:spcBef>
                <a:spcPts val="600"/>
              </a:spcBef>
              <a:spcAft>
                <a:spcPts val="600"/>
              </a:spcAft>
              <a:buClr>
                <a:schemeClr val="tx1"/>
              </a:buClr>
              <a:buSzTx/>
              <a:defRPr/>
            </a:pPr>
            <a:r>
              <a:rPr lang="en-US" sz="2400" b="1" kern="0" dirty="0">
                <a:solidFill>
                  <a:schemeClr val="bg1"/>
                </a:solidFill>
                <a:latin typeface="Arial" pitchFamily="34" charset="0"/>
                <a:cs typeface="Arial" pitchFamily="34" charset="0"/>
              </a:rPr>
              <a:t>Temporal coverage: Can run continuously </a:t>
            </a:r>
            <a:r>
              <a:rPr lang="en-US" sz="2400" b="1" kern="0" dirty="0" smtClean="0">
                <a:solidFill>
                  <a:schemeClr val="bg1"/>
                </a:solidFill>
                <a:latin typeface="Arial" pitchFamily="34" charset="0"/>
                <a:cs typeface="Arial" pitchFamily="34" charset="0"/>
              </a:rPr>
              <a:t>and provide </a:t>
            </a:r>
            <a:r>
              <a:rPr lang="en-US" sz="2400" b="1" kern="0" dirty="0">
                <a:solidFill>
                  <a:schemeClr val="bg1"/>
                </a:solidFill>
                <a:latin typeface="Arial" pitchFamily="34" charset="0"/>
                <a:cs typeface="Arial" pitchFamily="34" charset="0"/>
              </a:rPr>
              <a:t>near real-time information</a:t>
            </a:r>
          </a:p>
          <a:p>
            <a:pPr marL="990600" lvl="1" indent="-533400" defTabSz="915988">
              <a:lnSpc>
                <a:spcPct val="100000"/>
              </a:lnSpc>
              <a:spcBef>
                <a:spcPts val="600"/>
              </a:spcBef>
              <a:spcAft>
                <a:spcPts val="600"/>
              </a:spcAft>
              <a:buClr>
                <a:schemeClr val="tx1"/>
              </a:buClr>
              <a:buSzTx/>
              <a:defRPr/>
            </a:pPr>
            <a:r>
              <a:rPr lang="en-US" sz="2400" b="1" kern="0" dirty="0">
                <a:solidFill>
                  <a:schemeClr val="bg1"/>
                </a:solidFill>
                <a:latin typeface="Arial" pitchFamily="34" charset="0"/>
                <a:cs typeface="Arial" pitchFamily="34" charset="0"/>
              </a:rPr>
              <a:t>Minimally invasive</a:t>
            </a:r>
          </a:p>
          <a:p>
            <a:pPr marL="990600" lvl="1" indent="-533400" defTabSz="915988">
              <a:lnSpc>
                <a:spcPct val="100000"/>
              </a:lnSpc>
              <a:spcBef>
                <a:spcPts val="600"/>
              </a:spcBef>
              <a:spcAft>
                <a:spcPts val="600"/>
              </a:spcAft>
              <a:buClr>
                <a:schemeClr val="tx1"/>
              </a:buClr>
              <a:buSzTx/>
              <a:defRPr/>
            </a:pPr>
            <a:r>
              <a:rPr lang="en-US" sz="2400" b="1" kern="0" dirty="0">
                <a:solidFill>
                  <a:schemeClr val="bg1"/>
                </a:solidFill>
                <a:latin typeface="Arial" pitchFamily="34" charset="0"/>
                <a:cs typeface="Arial" pitchFamily="34" charset="0"/>
              </a:rPr>
              <a:t>Cost effective compared to chemical sampling</a:t>
            </a:r>
          </a:p>
          <a:p>
            <a:pPr marL="990600" lvl="1" indent="-533400" defTabSz="915988">
              <a:lnSpc>
                <a:spcPct val="100000"/>
              </a:lnSpc>
              <a:spcBef>
                <a:spcPts val="600"/>
              </a:spcBef>
              <a:buClr>
                <a:schemeClr val="tx1"/>
              </a:buClr>
              <a:buSzTx/>
              <a:defRPr/>
            </a:pPr>
            <a:r>
              <a:rPr lang="en-US" sz="2400" b="1" kern="0" dirty="0">
                <a:solidFill>
                  <a:schemeClr val="bg1"/>
                </a:solidFill>
                <a:latin typeface="Arial" pitchFamily="34" charset="0"/>
                <a:cs typeface="Arial" pitchFamily="34" charset="0"/>
              </a:rPr>
              <a:t>Can trigger sampling events or site </a:t>
            </a:r>
            <a:r>
              <a:rPr lang="en-US" sz="2400" b="1" kern="0" dirty="0" smtClean="0">
                <a:solidFill>
                  <a:schemeClr val="bg1"/>
                </a:solidFill>
                <a:latin typeface="Arial" pitchFamily="34" charset="0"/>
                <a:cs typeface="Arial" pitchFamily="34" charset="0"/>
              </a:rPr>
              <a:t>visits</a:t>
            </a:r>
            <a:endParaRPr lang="en-US" sz="2400" b="1" kern="0" dirty="0">
              <a:solidFill>
                <a:schemeClr val="bg1"/>
              </a:solidFill>
              <a:latin typeface="Arial" pitchFamily="34" charset="0"/>
              <a:cs typeface="Arial" pitchFamily="34" charset="0"/>
            </a:endParaRPr>
          </a:p>
          <a:p>
            <a:pPr marL="990600" lvl="1" indent="-533400" defTabSz="915988">
              <a:lnSpc>
                <a:spcPct val="100000"/>
              </a:lnSpc>
              <a:buClr>
                <a:schemeClr val="tx1"/>
              </a:buClr>
              <a:buSzTx/>
              <a:buFontTx/>
              <a:buChar char="•"/>
              <a:defRPr/>
            </a:pPr>
            <a:endParaRPr lang="en-US" sz="2000" kern="0" dirty="0" smtClean="0">
              <a:solidFill>
                <a:schemeClr val="bg1"/>
              </a:solidFill>
              <a:latin typeface="Arial" pitchFamily="34" charset="0"/>
              <a:cs typeface="Arial" pitchFamily="34" charset="0"/>
            </a:endParaRPr>
          </a:p>
          <a:p>
            <a:pPr marL="990600" lvl="1" indent="-533400" defTabSz="915988">
              <a:buClr>
                <a:schemeClr val="tx1"/>
              </a:buClr>
              <a:defRPr/>
            </a:pPr>
            <a:r>
              <a:rPr lang="en-US" sz="2000" b="1" kern="0" dirty="0" smtClean="0">
                <a:solidFill>
                  <a:schemeClr val="accent1">
                    <a:lumMod val="40000"/>
                    <a:lumOff val="60000"/>
                  </a:schemeClr>
                </a:solidFill>
                <a:latin typeface="Arial" pitchFamily="34" charset="0"/>
                <a:cs typeface="Arial" pitchFamily="34" charset="0"/>
              </a:rPr>
              <a:t>LIMITATION: Requires calibration/correlation and understanding of resolution</a:t>
            </a:r>
            <a:endParaRPr lang="en-US" sz="2000" kern="0" dirty="0">
              <a:solidFill>
                <a:schemeClr val="tx1"/>
              </a:solidFill>
              <a:latin typeface="Arial" pitchFamily="34" charset="0"/>
              <a:cs typeface="Arial" pitchFamily="34" charset="0"/>
            </a:endParaRPr>
          </a:p>
          <a:p>
            <a:pPr marL="990600" lvl="1" indent="-533400" defTabSz="915988">
              <a:lnSpc>
                <a:spcPct val="100000"/>
              </a:lnSpc>
              <a:buClr>
                <a:schemeClr val="tx1"/>
              </a:buClr>
              <a:buSzTx/>
              <a:buFontTx/>
              <a:buChar char="•"/>
              <a:defRPr/>
            </a:pPr>
            <a:endParaRPr lang="en-US" sz="2000" kern="0" dirty="0">
              <a:solidFill>
                <a:schemeClr val="tx1"/>
              </a:solidFill>
              <a:latin typeface="Arial" pitchFamily="34" charset="0"/>
              <a:cs typeface="Arial" pitchFamily="34" charset="0"/>
            </a:endParaRPr>
          </a:p>
          <a:p>
            <a:pPr marL="990600" lvl="1" indent="-533400" defTabSz="915988">
              <a:lnSpc>
                <a:spcPct val="100000"/>
              </a:lnSpc>
              <a:buClr>
                <a:schemeClr val="tx1"/>
              </a:buClr>
              <a:buSzTx/>
              <a:buFontTx/>
              <a:buChar char="•"/>
              <a:defRPr/>
            </a:pPr>
            <a:endParaRPr lang="en-US" sz="2000" kern="0" dirty="0">
              <a:solidFill>
                <a:schemeClr val="tx1"/>
              </a:solidFill>
              <a:latin typeface="Arial" pitchFamily="34" charset="0"/>
              <a:cs typeface="Arial" pitchFamily="34" charset="0"/>
            </a:endParaRPr>
          </a:p>
        </p:txBody>
      </p:sp>
      <p:pic>
        <p:nvPicPr>
          <p:cNvPr id="20484" name="Picture 3" descr="IN00202_"/>
          <p:cNvPicPr>
            <a:picLocks noChangeAspect="1" noChangeArrowheads="1"/>
          </p:cNvPicPr>
          <p:nvPr/>
        </p:nvPicPr>
        <p:blipFill>
          <a:blip r:embed="rId3" cstate="print"/>
          <a:srcRect/>
          <a:stretch>
            <a:fillRect/>
          </a:stretch>
        </p:blipFill>
        <p:spPr bwMode="auto">
          <a:xfrm>
            <a:off x="6169276" y="2667000"/>
            <a:ext cx="2974724" cy="2492375"/>
          </a:xfrm>
          <a:prstGeom prst="rect">
            <a:avLst/>
          </a:prstGeom>
          <a:noFill/>
          <a:ln w="9525">
            <a:noFill/>
            <a:miter lim="800000"/>
            <a:headEnd/>
            <a:tailEnd/>
          </a:ln>
        </p:spPr>
      </p:pic>
      <p:sp>
        <p:nvSpPr>
          <p:cNvPr id="20485" name="Line 4"/>
          <p:cNvSpPr>
            <a:spLocks noChangeAspect="1" noChangeShapeType="1"/>
          </p:cNvSpPr>
          <p:nvPr/>
        </p:nvSpPr>
        <p:spPr bwMode="auto">
          <a:xfrm>
            <a:off x="6248400" y="2667000"/>
            <a:ext cx="2895600" cy="0"/>
          </a:xfrm>
          <a:prstGeom prst="line">
            <a:avLst/>
          </a:prstGeom>
          <a:noFill/>
          <a:ln w="76200">
            <a:solidFill>
              <a:srgbClr val="00CC00"/>
            </a:solidFill>
            <a:round/>
            <a:headEnd/>
            <a:tailEnd/>
          </a:ln>
        </p:spPr>
        <p:txBody>
          <a:bodyPr/>
          <a:lstStyle/>
          <a:p>
            <a:endParaRPr lang="en-US"/>
          </a:p>
        </p:txBody>
      </p:sp>
      <p:grpSp>
        <p:nvGrpSpPr>
          <p:cNvPr id="29" name="Group 28"/>
          <p:cNvGrpSpPr/>
          <p:nvPr/>
        </p:nvGrpSpPr>
        <p:grpSpPr>
          <a:xfrm>
            <a:off x="5897563" y="1676400"/>
            <a:ext cx="3246437" cy="914400"/>
            <a:chOff x="5532438" y="1371600"/>
            <a:chExt cx="3246437" cy="914400"/>
          </a:xfrm>
        </p:grpSpPr>
        <p:grpSp>
          <p:nvGrpSpPr>
            <p:cNvPr id="2" name="Group 5"/>
            <p:cNvGrpSpPr>
              <a:grpSpLocks noChangeAspect="1"/>
            </p:cNvGrpSpPr>
            <p:nvPr/>
          </p:nvGrpSpPr>
          <p:grpSpPr bwMode="auto">
            <a:xfrm>
              <a:off x="8001000" y="1371600"/>
              <a:ext cx="777875" cy="914400"/>
              <a:chOff x="3792" y="336"/>
              <a:chExt cx="576" cy="768"/>
            </a:xfrm>
          </p:grpSpPr>
          <p:sp>
            <p:nvSpPr>
              <p:cNvPr id="20499" name="Line 6"/>
              <p:cNvSpPr>
                <a:spLocks noChangeAspect="1" noChangeShapeType="1"/>
              </p:cNvSpPr>
              <p:nvPr/>
            </p:nvSpPr>
            <p:spPr bwMode="auto">
              <a:xfrm>
                <a:off x="4080" y="672"/>
                <a:ext cx="0" cy="432"/>
              </a:xfrm>
              <a:prstGeom prst="line">
                <a:avLst/>
              </a:prstGeom>
              <a:noFill/>
              <a:ln w="76200">
                <a:solidFill>
                  <a:srgbClr val="663300"/>
                </a:solidFill>
                <a:round/>
                <a:headEnd/>
                <a:tailEnd/>
              </a:ln>
            </p:spPr>
            <p:txBody>
              <a:bodyPr/>
              <a:lstStyle/>
              <a:p>
                <a:endParaRPr lang="en-US"/>
              </a:p>
            </p:txBody>
          </p:sp>
          <p:sp>
            <p:nvSpPr>
              <p:cNvPr id="20500" name="Oval 7"/>
              <p:cNvSpPr>
                <a:spLocks noChangeAspect="1" noChangeArrowheads="1"/>
              </p:cNvSpPr>
              <p:nvPr/>
            </p:nvSpPr>
            <p:spPr bwMode="auto">
              <a:xfrm>
                <a:off x="3792" y="432"/>
                <a:ext cx="240" cy="240"/>
              </a:xfrm>
              <a:prstGeom prst="ellipse">
                <a:avLst/>
              </a:prstGeom>
              <a:solidFill>
                <a:srgbClr val="00CC00"/>
              </a:solidFill>
              <a:ln w="9525">
                <a:solidFill>
                  <a:srgbClr val="00CC00"/>
                </a:solidFill>
                <a:round/>
                <a:headEnd/>
                <a:tailEnd/>
              </a:ln>
            </p:spPr>
            <p:txBody>
              <a:bodyPr wrap="none" anchor="ctr"/>
              <a:lstStyle/>
              <a:p>
                <a:endParaRPr lang="en-US" i="1">
                  <a:solidFill>
                    <a:srgbClr val="FFFFFF"/>
                  </a:solidFill>
                </a:endParaRPr>
              </a:p>
            </p:txBody>
          </p:sp>
          <p:sp>
            <p:nvSpPr>
              <p:cNvPr id="20501" name="Oval 8"/>
              <p:cNvSpPr>
                <a:spLocks noChangeAspect="1" noChangeArrowheads="1"/>
              </p:cNvSpPr>
              <p:nvPr/>
            </p:nvSpPr>
            <p:spPr bwMode="auto">
              <a:xfrm>
                <a:off x="4032" y="576"/>
                <a:ext cx="240" cy="240"/>
              </a:xfrm>
              <a:prstGeom prst="ellipse">
                <a:avLst/>
              </a:prstGeom>
              <a:solidFill>
                <a:srgbClr val="00CC00"/>
              </a:solidFill>
              <a:ln w="9525">
                <a:solidFill>
                  <a:srgbClr val="00CC00"/>
                </a:solidFill>
                <a:round/>
                <a:headEnd/>
                <a:tailEnd/>
              </a:ln>
            </p:spPr>
            <p:txBody>
              <a:bodyPr wrap="none" anchor="ctr"/>
              <a:lstStyle/>
              <a:p>
                <a:endParaRPr lang="en-US" i="1">
                  <a:solidFill>
                    <a:srgbClr val="FFFFFF"/>
                  </a:solidFill>
                </a:endParaRPr>
              </a:p>
            </p:txBody>
          </p:sp>
          <p:sp>
            <p:nvSpPr>
              <p:cNvPr id="20502" name="Oval 9"/>
              <p:cNvSpPr>
                <a:spLocks noChangeAspect="1" noChangeArrowheads="1"/>
              </p:cNvSpPr>
              <p:nvPr/>
            </p:nvSpPr>
            <p:spPr bwMode="auto">
              <a:xfrm>
                <a:off x="4032" y="432"/>
                <a:ext cx="240" cy="240"/>
              </a:xfrm>
              <a:prstGeom prst="ellipse">
                <a:avLst/>
              </a:prstGeom>
              <a:solidFill>
                <a:srgbClr val="00CC00"/>
              </a:solidFill>
              <a:ln w="9525">
                <a:solidFill>
                  <a:srgbClr val="00CC00"/>
                </a:solidFill>
                <a:round/>
                <a:headEnd/>
                <a:tailEnd/>
              </a:ln>
            </p:spPr>
            <p:txBody>
              <a:bodyPr wrap="none" anchor="ctr"/>
              <a:lstStyle/>
              <a:p>
                <a:endParaRPr lang="en-US" i="1">
                  <a:solidFill>
                    <a:srgbClr val="FFFFFF"/>
                  </a:solidFill>
                </a:endParaRPr>
              </a:p>
            </p:txBody>
          </p:sp>
          <p:sp>
            <p:nvSpPr>
              <p:cNvPr id="20503" name="Oval 10"/>
              <p:cNvSpPr>
                <a:spLocks noChangeAspect="1" noChangeArrowheads="1"/>
              </p:cNvSpPr>
              <p:nvPr/>
            </p:nvSpPr>
            <p:spPr bwMode="auto">
              <a:xfrm>
                <a:off x="3888" y="336"/>
                <a:ext cx="240" cy="240"/>
              </a:xfrm>
              <a:prstGeom prst="ellipse">
                <a:avLst/>
              </a:prstGeom>
              <a:solidFill>
                <a:srgbClr val="00CC00"/>
              </a:solidFill>
              <a:ln w="9525">
                <a:solidFill>
                  <a:srgbClr val="00CC00"/>
                </a:solidFill>
                <a:round/>
                <a:headEnd/>
                <a:tailEnd/>
              </a:ln>
            </p:spPr>
            <p:txBody>
              <a:bodyPr wrap="none" anchor="ctr"/>
              <a:lstStyle/>
              <a:p>
                <a:endParaRPr lang="en-US" i="1">
                  <a:solidFill>
                    <a:srgbClr val="FFFFFF"/>
                  </a:solidFill>
                </a:endParaRPr>
              </a:p>
            </p:txBody>
          </p:sp>
          <p:sp>
            <p:nvSpPr>
              <p:cNvPr id="20504" name="Oval 11"/>
              <p:cNvSpPr>
                <a:spLocks noChangeAspect="1" noChangeArrowheads="1"/>
              </p:cNvSpPr>
              <p:nvPr/>
            </p:nvSpPr>
            <p:spPr bwMode="auto">
              <a:xfrm>
                <a:off x="3840" y="624"/>
                <a:ext cx="240" cy="240"/>
              </a:xfrm>
              <a:prstGeom prst="ellipse">
                <a:avLst/>
              </a:prstGeom>
              <a:solidFill>
                <a:srgbClr val="00CC00"/>
              </a:solidFill>
              <a:ln w="9525">
                <a:solidFill>
                  <a:srgbClr val="00CC00"/>
                </a:solidFill>
                <a:round/>
                <a:headEnd/>
                <a:tailEnd/>
              </a:ln>
            </p:spPr>
            <p:txBody>
              <a:bodyPr wrap="none" anchor="ctr"/>
              <a:lstStyle/>
              <a:p>
                <a:endParaRPr lang="en-US" i="1">
                  <a:solidFill>
                    <a:srgbClr val="FFFFFF"/>
                  </a:solidFill>
                </a:endParaRPr>
              </a:p>
            </p:txBody>
          </p:sp>
          <p:sp>
            <p:nvSpPr>
              <p:cNvPr id="20505" name="Oval 12"/>
              <p:cNvSpPr>
                <a:spLocks noChangeAspect="1" noChangeArrowheads="1"/>
              </p:cNvSpPr>
              <p:nvPr/>
            </p:nvSpPr>
            <p:spPr bwMode="auto">
              <a:xfrm>
                <a:off x="4032" y="336"/>
                <a:ext cx="240" cy="240"/>
              </a:xfrm>
              <a:prstGeom prst="ellipse">
                <a:avLst/>
              </a:prstGeom>
              <a:solidFill>
                <a:srgbClr val="00CC00"/>
              </a:solidFill>
              <a:ln w="9525">
                <a:solidFill>
                  <a:srgbClr val="00CC00"/>
                </a:solidFill>
                <a:round/>
                <a:headEnd/>
                <a:tailEnd/>
              </a:ln>
            </p:spPr>
            <p:txBody>
              <a:bodyPr wrap="none" anchor="ctr"/>
              <a:lstStyle/>
              <a:p>
                <a:endParaRPr lang="en-US" i="1">
                  <a:solidFill>
                    <a:srgbClr val="FFFFFF"/>
                  </a:solidFill>
                </a:endParaRPr>
              </a:p>
            </p:txBody>
          </p:sp>
          <p:sp>
            <p:nvSpPr>
              <p:cNvPr id="20506" name="Oval 13"/>
              <p:cNvSpPr>
                <a:spLocks noChangeAspect="1" noChangeArrowheads="1"/>
              </p:cNvSpPr>
              <p:nvPr/>
            </p:nvSpPr>
            <p:spPr bwMode="auto">
              <a:xfrm>
                <a:off x="4128" y="480"/>
                <a:ext cx="240" cy="240"/>
              </a:xfrm>
              <a:prstGeom prst="ellipse">
                <a:avLst/>
              </a:prstGeom>
              <a:solidFill>
                <a:srgbClr val="00CC00"/>
              </a:solidFill>
              <a:ln w="9525">
                <a:solidFill>
                  <a:srgbClr val="00CC00"/>
                </a:solidFill>
                <a:round/>
                <a:headEnd/>
                <a:tailEnd/>
              </a:ln>
            </p:spPr>
            <p:txBody>
              <a:bodyPr wrap="none" anchor="ctr"/>
              <a:lstStyle/>
              <a:p>
                <a:endParaRPr lang="en-US" i="1">
                  <a:solidFill>
                    <a:srgbClr val="FFFFFF"/>
                  </a:solidFill>
                </a:endParaRPr>
              </a:p>
            </p:txBody>
          </p:sp>
          <p:sp>
            <p:nvSpPr>
              <p:cNvPr id="20507" name="Oval 14"/>
              <p:cNvSpPr>
                <a:spLocks noChangeAspect="1" noChangeArrowheads="1"/>
              </p:cNvSpPr>
              <p:nvPr/>
            </p:nvSpPr>
            <p:spPr bwMode="auto">
              <a:xfrm>
                <a:off x="3888" y="432"/>
                <a:ext cx="240" cy="240"/>
              </a:xfrm>
              <a:prstGeom prst="ellipse">
                <a:avLst/>
              </a:prstGeom>
              <a:solidFill>
                <a:srgbClr val="00CC00"/>
              </a:solidFill>
              <a:ln w="9525">
                <a:solidFill>
                  <a:srgbClr val="00CC00"/>
                </a:solidFill>
                <a:round/>
                <a:headEnd/>
                <a:tailEnd/>
              </a:ln>
            </p:spPr>
            <p:txBody>
              <a:bodyPr wrap="none" anchor="ctr"/>
              <a:lstStyle/>
              <a:p>
                <a:endParaRPr lang="en-US" i="1">
                  <a:solidFill>
                    <a:srgbClr val="FFFFFF"/>
                  </a:solidFill>
                </a:endParaRPr>
              </a:p>
            </p:txBody>
          </p:sp>
        </p:grpSp>
        <p:sp>
          <p:nvSpPr>
            <p:cNvPr id="20487" name="AutoShape 15"/>
            <p:cNvSpPr>
              <a:spLocks noChangeAspect="1" noChangeArrowheads="1"/>
            </p:cNvSpPr>
            <p:nvPr/>
          </p:nvSpPr>
          <p:spPr bwMode="auto">
            <a:xfrm flipH="1" flipV="1">
              <a:off x="5532438" y="1736725"/>
              <a:ext cx="639762" cy="457200"/>
            </a:xfrm>
            <a:prstGeom prst="rtTriangle">
              <a:avLst/>
            </a:prstGeom>
            <a:solidFill>
              <a:srgbClr val="FF0000"/>
            </a:solidFill>
            <a:ln w="9525">
              <a:solidFill>
                <a:schemeClr val="tx1"/>
              </a:solidFill>
              <a:miter lim="800000"/>
              <a:headEnd/>
              <a:tailEnd/>
            </a:ln>
          </p:spPr>
          <p:txBody>
            <a:bodyPr wrap="none" anchor="ctr"/>
            <a:lstStyle/>
            <a:p>
              <a:endParaRPr lang="en-US" i="1">
                <a:solidFill>
                  <a:srgbClr val="FFFFFF"/>
                </a:solidFill>
              </a:endParaRPr>
            </a:p>
          </p:txBody>
        </p:sp>
        <p:sp>
          <p:nvSpPr>
            <p:cNvPr id="20488" name="Line 16"/>
            <p:cNvSpPr>
              <a:spLocks noChangeAspect="1" noChangeShapeType="1"/>
            </p:cNvSpPr>
            <p:nvPr/>
          </p:nvSpPr>
          <p:spPr bwMode="auto">
            <a:xfrm flipV="1">
              <a:off x="5967413" y="1943100"/>
              <a:ext cx="165100" cy="342900"/>
            </a:xfrm>
            <a:prstGeom prst="line">
              <a:avLst/>
            </a:prstGeom>
            <a:noFill/>
            <a:ln w="76200">
              <a:solidFill>
                <a:schemeClr val="accent2"/>
              </a:solidFill>
              <a:round/>
              <a:headEnd/>
              <a:tailEnd/>
            </a:ln>
          </p:spPr>
          <p:txBody>
            <a:bodyPr/>
            <a:lstStyle/>
            <a:p>
              <a:endParaRPr lang="en-US"/>
            </a:p>
          </p:txBody>
        </p:sp>
        <p:sp>
          <p:nvSpPr>
            <p:cNvPr id="20489" name="Line 17"/>
            <p:cNvSpPr>
              <a:spLocks noChangeAspect="1" noChangeShapeType="1"/>
            </p:cNvSpPr>
            <p:nvPr/>
          </p:nvSpPr>
          <p:spPr bwMode="auto">
            <a:xfrm flipH="1" flipV="1">
              <a:off x="6132513" y="1943100"/>
              <a:ext cx="165100" cy="342900"/>
            </a:xfrm>
            <a:prstGeom prst="line">
              <a:avLst/>
            </a:prstGeom>
            <a:noFill/>
            <a:ln w="76200">
              <a:solidFill>
                <a:schemeClr val="accent2"/>
              </a:solidFill>
              <a:round/>
              <a:headEnd/>
              <a:tailEnd/>
            </a:ln>
          </p:spPr>
          <p:txBody>
            <a:bodyPr/>
            <a:lstStyle/>
            <a:p>
              <a:endParaRPr lang="en-US"/>
            </a:p>
          </p:txBody>
        </p:sp>
        <p:sp>
          <p:nvSpPr>
            <p:cNvPr id="20491" name="Line 19"/>
            <p:cNvSpPr>
              <a:spLocks noChangeAspect="1" noChangeShapeType="1"/>
            </p:cNvSpPr>
            <p:nvPr/>
          </p:nvSpPr>
          <p:spPr bwMode="auto">
            <a:xfrm flipV="1">
              <a:off x="5807075" y="1692275"/>
              <a:ext cx="549275" cy="114300"/>
            </a:xfrm>
            <a:prstGeom prst="line">
              <a:avLst/>
            </a:prstGeom>
            <a:noFill/>
            <a:ln w="111125">
              <a:solidFill>
                <a:schemeClr val="accent2"/>
              </a:solidFill>
              <a:round/>
              <a:headEnd/>
              <a:tailEnd/>
            </a:ln>
          </p:spPr>
          <p:txBody>
            <a:bodyPr/>
            <a:lstStyle/>
            <a:p>
              <a:endParaRPr lang="en-US"/>
            </a:p>
          </p:txBody>
        </p:sp>
        <p:sp>
          <p:nvSpPr>
            <p:cNvPr id="20492" name="Oval 20"/>
            <p:cNvSpPr>
              <a:spLocks noChangeAspect="1" noChangeArrowheads="1"/>
            </p:cNvSpPr>
            <p:nvPr/>
          </p:nvSpPr>
          <p:spPr bwMode="auto">
            <a:xfrm>
              <a:off x="6018213" y="1463675"/>
              <a:ext cx="246062" cy="206375"/>
            </a:xfrm>
            <a:prstGeom prst="ellipse">
              <a:avLst/>
            </a:prstGeom>
            <a:noFill/>
            <a:ln w="57150">
              <a:solidFill>
                <a:schemeClr val="accent2"/>
              </a:solidFill>
              <a:round/>
              <a:headEnd/>
              <a:tailEnd/>
            </a:ln>
          </p:spPr>
          <p:txBody>
            <a:bodyPr wrap="none" anchor="ctr"/>
            <a:lstStyle/>
            <a:p>
              <a:pPr algn="ctr"/>
              <a:endParaRPr lang="en-US">
                <a:solidFill>
                  <a:srgbClr val="FFFFFF"/>
                </a:solidFill>
              </a:endParaRPr>
            </a:p>
          </p:txBody>
        </p:sp>
        <p:sp>
          <p:nvSpPr>
            <p:cNvPr id="20493" name="AutoShape 22"/>
            <p:cNvSpPr>
              <a:spLocks noChangeAspect="1" noChangeArrowheads="1"/>
            </p:cNvSpPr>
            <p:nvPr/>
          </p:nvSpPr>
          <p:spPr bwMode="auto">
            <a:xfrm flipV="1">
              <a:off x="5970588" y="1706563"/>
              <a:ext cx="320675" cy="274637"/>
            </a:xfrm>
            <a:prstGeom prst="triangle">
              <a:avLst>
                <a:gd name="adj" fmla="val 50000"/>
              </a:avLst>
            </a:prstGeom>
            <a:solidFill>
              <a:srgbClr val="FFFF00"/>
            </a:solidFill>
            <a:ln w="9525">
              <a:solidFill>
                <a:schemeClr val="accent2"/>
              </a:solidFill>
              <a:miter lim="800000"/>
              <a:headEnd/>
              <a:tailEnd/>
            </a:ln>
          </p:spPr>
          <p:txBody>
            <a:bodyPr wrap="none" anchor="ctr"/>
            <a:lstStyle/>
            <a:p>
              <a:endParaRPr lang="en-US" i="1">
                <a:solidFill>
                  <a:srgbClr val="FFFFFF"/>
                </a:solidFill>
              </a:endParaRPr>
            </a:p>
          </p:txBody>
        </p:sp>
        <p:sp>
          <p:nvSpPr>
            <p:cNvPr id="20494" name="WordArt 23"/>
            <p:cNvSpPr>
              <a:spLocks noChangeAspect="1" noChangeArrowheads="1" noChangeShapeType="1" noTextEdit="1"/>
            </p:cNvSpPr>
            <p:nvPr/>
          </p:nvSpPr>
          <p:spPr bwMode="auto">
            <a:xfrm>
              <a:off x="6103938" y="1830388"/>
              <a:ext cx="60325" cy="160337"/>
            </a:xfrm>
            <a:prstGeom prst="rect">
              <a:avLst/>
            </a:prstGeom>
          </p:spPr>
          <p:txBody>
            <a:bodyPr spcFirstLastPara="1" wrap="none" fromWordArt="1">
              <a:prstTxWarp prst="textArchUp">
                <a:avLst>
                  <a:gd name="adj" fmla="val 10800005"/>
                </a:avLst>
              </a:prstTxWarp>
            </a:bodyPr>
            <a:lstStyle/>
            <a:p>
              <a:pPr algn="ctr"/>
              <a:r>
                <a:rPr lang="en-US" i="1" kern="10">
                  <a:ln w="9525">
                    <a:solidFill>
                      <a:srgbClr val="000000"/>
                    </a:solidFill>
                    <a:round/>
                    <a:headEnd/>
                    <a:tailEnd/>
                  </a:ln>
                  <a:solidFill>
                    <a:srgbClr val="FF0000"/>
                  </a:solidFill>
                  <a:latin typeface="Arial Black"/>
                </a:rPr>
                <a:t>S</a:t>
              </a:r>
            </a:p>
          </p:txBody>
        </p:sp>
        <p:sp>
          <p:nvSpPr>
            <p:cNvPr id="20495" name="Line 24"/>
            <p:cNvSpPr>
              <a:spLocks noChangeAspect="1" noChangeShapeType="1"/>
            </p:cNvSpPr>
            <p:nvPr/>
          </p:nvSpPr>
          <p:spPr bwMode="auto">
            <a:xfrm>
              <a:off x="6359525" y="1600200"/>
              <a:ext cx="365125" cy="685800"/>
            </a:xfrm>
            <a:prstGeom prst="line">
              <a:avLst/>
            </a:prstGeom>
            <a:noFill/>
            <a:ln w="57150">
              <a:solidFill>
                <a:srgbClr val="FFCC00"/>
              </a:solidFill>
              <a:prstDash val="dash"/>
              <a:round/>
              <a:headEnd/>
              <a:tailEnd/>
            </a:ln>
          </p:spPr>
          <p:txBody>
            <a:bodyPr/>
            <a:lstStyle/>
            <a:p>
              <a:endParaRPr lang="en-US"/>
            </a:p>
          </p:txBody>
        </p:sp>
        <p:sp>
          <p:nvSpPr>
            <p:cNvPr id="20496" name="Line 25"/>
            <p:cNvSpPr>
              <a:spLocks noChangeAspect="1" noChangeShapeType="1"/>
            </p:cNvSpPr>
            <p:nvPr/>
          </p:nvSpPr>
          <p:spPr bwMode="auto">
            <a:xfrm>
              <a:off x="6359525" y="1600200"/>
              <a:ext cx="1920875" cy="639763"/>
            </a:xfrm>
            <a:prstGeom prst="line">
              <a:avLst/>
            </a:prstGeom>
            <a:noFill/>
            <a:ln w="57150">
              <a:solidFill>
                <a:srgbClr val="FFCC00"/>
              </a:solidFill>
              <a:prstDash val="dash"/>
              <a:round/>
              <a:headEnd/>
              <a:tailEnd/>
            </a:ln>
          </p:spPr>
          <p:txBody>
            <a:bodyPr/>
            <a:lstStyle/>
            <a:p>
              <a:endParaRPr lang="en-US"/>
            </a:p>
          </p:txBody>
        </p:sp>
        <p:sp>
          <p:nvSpPr>
            <p:cNvPr id="20497" name="Line 26"/>
            <p:cNvSpPr>
              <a:spLocks noChangeAspect="1" noChangeShapeType="1"/>
            </p:cNvSpPr>
            <p:nvPr/>
          </p:nvSpPr>
          <p:spPr bwMode="auto">
            <a:xfrm>
              <a:off x="6359525" y="1600200"/>
              <a:ext cx="730250" cy="639763"/>
            </a:xfrm>
            <a:prstGeom prst="line">
              <a:avLst/>
            </a:prstGeom>
            <a:noFill/>
            <a:ln w="57150">
              <a:solidFill>
                <a:srgbClr val="FFCC00"/>
              </a:solidFill>
              <a:prstDash val="dash"/>
              <a:round/>
              <a:headEnd/>
              <a:tailEnd/>
            </a:ln>
          </p:spPr>
          <p:txBody>
            <a:bodyPr/>
            <a:lstStyle/>
            <a:p>
              <a:endParaRPr lang="en-US"/>
            </a:p>
          </p:txBody>
        </p:sp>
        <p:sp>
          <p:nvSpPr>
            <p:cNvPr id="20498" name="Line 27"/>
            <p:cNvSpPr>
              <a:spLocks noChangeAspect="1" noChangeShapeType="1"/>
            </p:cNvSpPr>
            <p:nvPr/>
          </p:nvSpPr>
          <p:spPr bwMode="auto">
            <a:xfrm>
              <a:off x="6359525" y="1600200"/>
              <a:ext cx="1235075" cy="639763"/>
            </a:xfrm>
            <a:prstGeom prst="line">
              <a:avLst/>
            </a:prstGeom>
            <a:noFill/>
            <a:ln w="57150">
              <a:solidFill>
                <a:srgbClr val="FFCC00"/>
              </a:solidFill>
              <a:prstDash val="dash"/>
              <a:round/>
              <a:headEnd/>
              <a:tailEnd/>
            </a:ln>
          </p:spPr>
          <p:txBody>
            <a:bodyPr/>
            <a:lstStyle/>
            <a:p>
              <a:endParaRPr lang="en-US"/>
            </a:p>
          </p:txBody>
        </p:sp>
      </p:gr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1677988"/>
            <a:ext cx="9144000" cy="5180012"/>
          </a:xfrm>
          <a:prstGeom prst="rect">
            <a:avLst/>
          </a:prstGeom>
          <a:solidFill>
            <a:schemeClr val="bg1"/>
          </a:solidFill>
          <a:ln w="9525" algn="ctr">
            <a:noFill/>
            <a:miter lim="800000"/>
            <a:headEnd/>
            <a:tailEnd/>
          </a:ln>
        </p:spPr>
        <p:txBody>
          <a:bodyPr wrap="none" anchor="ctr"/>
          <a:lstStyle/>
          <a:p>
            <a:pPr eaLnBrk="1" hangingPunct="1">
              <a:lnSpc>
                <a:spcPct val="100000"/>
              </a:lnSpc>
              <a:spcBef>
                <a:spcPct val="0"/>
              </a:spcBef>
              <a:buClrTx/>
              <a:buSzTx/>
            </a:pPr>
            <a:endParaRPr lang="en-US" sz="1800" b="0">
              <a:solidFill>
                <a:srgbClr val="000000"/>
              </a:solidFill>
            </a:endParaRPr>
          </a:p>
        </p:txBody>
      </p:sp>
      <p:sp>
        <p:nvSpPr>
          <p:cNvPr id="21507" name="AutoShape 4"/>
          <p:cNvSpPr>
            <a:spLocks noChangeArrowheads="1"/>
          </p:cNvSpPr>
          <p:nvPr/>
        </p:nvSpPr>
        <p:spPr bwMode="auto">
          <a:xfrm>
            <a:off x="709613" y="1982788"/>
            <a:ext cx="7531100" cy="4360862"/>
          </a:xfrm>
          <a:prstGeom prst="roundRect">
            <a:avLst>
              <a:gd name="adj" fmla="val 32"/>
            </a:avLst>
          </a:prstGeom>
          <a:noFill/>
          <a:ln w="9525">
            <a:noFill/>
            <a:round/>
            <a:headEnd/>
            <a:tailEnd/>
          </a:ln>
        </p:spPr>
        <p:txBody>
          <a:bodyPr wrap="none" anchor="ctr"/>
          <a:lstStyle/>
          <a:p>
            <a:pPr eaLnBrk="1" hangingPunct="1">
              <a:lnSpc>
                <a:spcPct val="100000"/>
              </a:lnSpc>
              <a:spcBef>
                <a:spcPct val="0"/>
              </a:spcBef>
              <a:buClrTx/>
              <a:buSzTx/>
            </a:pPr>
            <a:endParaRPr lang="en-US" sz="1800" b="0">
              <a:solidFill>
                <a:srgbClr val="000000"/>
              </a:solidFill>
            </a:endParaRPr>
          </a:p>
        </p:txBody>
      </p:sp>
      <p:pic>
        <p:nvPicPr>
          <p:cNvPr id="21508" name="Picture 5"/>
          <p:cNvPicPr>
            <a:picLocks noChangeAspect="1" noChangeArrowheads="1"/>
          </p:cNvPicPr>
          <p:nvPr/>
        </p:nvPicPr>
        <p:blipFill>
          <a:blip r:embed="rId3" cstate="print"/>
          <a:srcRect/>
          <a:stretch>
            <a:fillRect/>
          </a:stretch>
        </p:blipFill>
        <p:spPr bwMode="auto">
          <a:xfrm>
            <a:off x="152400" y="3389313"/>
            <a:ext cx="3622675" cy="3163887"/>
          </a:xfrm>
          <a:prstGeom prst="rect">
            <a:avLst/>
          </a:prstGeom>
          <a:noFill/>
          <a:ln w="9525">
            <a:noFill/>
            <a:round/>
            <a:headEnd/>
            <a:tailEnd/>
          </a:ln>
        </p:spPr>
      </p:pic>
      <p:pic>
        <p:nvPicPr>
          <p:cNvPr id="21509" name="Picture 6"/>
          <p:cNvPicPr>
            <a:picLocks noChangeAspect="1" noChangeArrowheads="1"/>
          </p:cNvPicPr>
          <p:nvPr/>
        </p:nvPicPr>
        <p:blipFill>
          <a:blip r:embed="rId4" cstate="print"/>
          <a:srcRect/>
          <a:stretch>
            <a:fillRect/>
          </a:stretch>
        </p:blipFill>
        <p:spPr bwMode="auto">
          <a:xfrm>
            <a:off x="6881813" y="2100263"/>
            <a:ext cx="954087" cy="620712"/>
          </a:xfrm>
          <a:prstGeom prst="rect">
            <a:avLst/>
          </a:prstGeom>
          <a:noFill/>
          <a:ln w="9525">
            <a:noFill/>
            <a:round/>
            <a:headEnd/>
            <a:tailEnd/>
          </a:ln>
        </p:spPr>
      </p:pic>
      <p:pic>
        <p:nvPicPr>
          <p:cNvPr id="21510" name="Picture 7"/>
          <p:cNvPicPr>
            <a:picLocks noChangeAspect="1" noChangeArrowheads="1"/>
          </p:cNvPicPr>
          <p:nvPr/>
        </p:nvPicPr>
        <p:blipFill>
          <a:blip r:embed="rId5" cstate="print"/>
          <a:srcRect/>
          <a:stretch>
            <a:fillRect/>
          </a:stretch>
        </p:blipFill>
        <p:spPr bwMode="auto">
          <a:xfrm>
            <a:off x="3698875" y="2397125"/>
            <a:ext cx="825500" cy="855663"/>
          </a:xfrm>
          <a:prstGeom prst="rect">
            <a:avLst/>
          </a:prstGeom>
          <a:noFill/>
          <a:ln w="9525">
            <a:noFill/>
            <a:round/>
            <a:headEnd/>
            <a:tailEnd/>
          </a:ln>
        </p:spPr>
      </p:pic>
      <p:sp>
        <p:nvSpPr>
          <p:cNvPr id="21511" name="Text Box 8"/>
          <p:cNvSpPr txBox="1">
            <a:spLocks noChangeArrowheads="1"/>
          </p:cNvSpPr>
          <p:nvPr/>
        </p:nvSpPr>
        <p:spPr bwMode="auto">
          <a:xfrm>
            <a:off x="1096963" y="2443163"/>
            <a:ext cx="1747837" cy="671512"/>
          </a:xfrm>
          <a:prstGeom prst="rect">
            <a:avLst/>
          </a:prstGeom>
          <a:noFill/>
          <a:ln w="9525">
            <a:noFill/>
            <a:round/>
            <a:headEnd/>
            <a:tailEnd/>
          </a:ln>
        </p:spPr>
        <p:txBody>
          <a:bodyPr lIns="48240" tIns="24120" rIns="48240" bIns="24120" anchor="ctr"/>
          <a:lstStyle/>
          <a:p>
            <a:pPr defTabSz="457200">
              <a:lnSpc>
                <a:spcPct val="93000"/>
              </a:lnSpc>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dirty="0">
                <a:solidFill>
                  <a:srgbClr val="000000"/>
                </a:solidFill>
                <a:cs typeface="Times New Roman" pitchFamily="18" charset="0"/>
              </a:rPr>
              <a:t>Data</a:t>
            </a:r>
          </a:p>
          <a:p>
            <a:pPr defTabSz="457200">
              <a:lnSpc>
                <a:spcPct val="93000"/>
              </a:lnSpc>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dirty="0">
                <a:solidFill>
                  <a:srgbClr val="000000"/>
                </a:solidFill>
                <a:cs typeface="Times New Roman" pitchFamily="18" charset="0"/>
              </a:rPr>
              <a:t>Electrical geophysical</a:t>
            </a:r>
          </a:p>
          <a:p>
            <a:pPr defTabSz="457200">
              <a:lnSpc>
                <a:spcPct val="93000"/>
              </a:lnSpc>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dirty="0">
                <a:solidFill>
                  <a:srgbClr val="000000"/>
                </a:solidFill>
                <a:cs typeface="Times New Roman" pitchFamily="18" charset="0"/>
              </a:rPr>
              <a:t>Hydrologic</a:t>
            </a:r>
          </a:p>
          <a:p>
            <a:pPr defTabSz="457200">
              <a:lnSpc>
                <a:spcPct val="93000"/>
              </a:lnSpc>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dirty="0">
                <a:solidFill>
                  <a:srgbClr val="000000"/>
                </a:solidFill>
                <a:cs typeface="Times New Roman" pitchFamily="18" charset="0"/>
              </a:rPr>
              <a:t>Geochemical</a:t>
            </a:r>
          </a:p>
        </p:txBody>
      </p:sp>
      <p:sp>
        <p:nvSpPr>
          <p:cNvPr id="21512" name="Text Box 9"/>
          <p:cNvSpPr txBox="1">
            <a:spLocks noChangeArrowheads="1"/>
          </p:cNvSpPr>
          <p:nvPr/>
        </p:nvSpPr>
        <p:spPr bwMode="auto">
          <a:xfrm>
            <a:off x="2971800" y="1982788"/>
            <a:ext cx="2965450" cy="365125"/>
          </a:xfrm>
          <a:prstGeom prst="rect">
            <a:avLst/>
          </a:prstGeom>
          <a:noFill/>
          <a:ln w="9525">
            <a:noFill/>
            <a:round/>
            <a:headEnd/>
            <a:tailEnd/>
          </a:ln>
        </p:spPr>
        <p:txBody>
          <a:bodyPr lIns="48240" tIns="24120" rIns="48240" bIns="24120" anchor="ctr"/>
          <a:lstStyle/>
          <a:p>
            <a:pPr defTabSz="457200">
              <a:lnSpc>
                <a:spcPct val="93000"/>
              </a:lnSpc>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dirty="0">
                <a:solidFill>
                  <a:srgbClr val="000000"/>
                </a:solidFill>
                <a:cs typeface="Times New Roman" pitchFamily="18" charset="0"/>
              </a:rPr>
              <a:t>Server: Data QA/QC, Management </a:t>
            </a:r>
          </a:p>
          <a:p>
            <a:pPr defTabSz="457200">
              <a:lnSpc>
                <a:spcPct val="93000"/>
              </a:lnSpc>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200" dirty="0">
              <a:solidFill>
                <a:srgbClr val="000000"/>
              </a:solidFill>
              <a:cs typeface="Times New Roman" pitchFamily="18" charset="0"/>
            </a:endParaRPr>
          </a:p>
        </p:txBody>
      </p:sp>
      <p:sp>
        <p:nvSpPr>
          <p:cNvPr id="21513" name="Line 10"/>
          <p:cNvSpPr>
            <a:spLocks noChangeShapeType="1"/>
          </p:cNvSpPr>
          <p:nvPr/>
        </p:nvSpPr>
        <p:spPr bwMode="auto">
          <a:xfrm flipV="1">
            <a:off x="2474913" y="2894013"/>
            <a:ext cx="1184275" cy="862012"/>
          </a:xfrm>
          <a:prstGeom prst="line">
            <a:avLst/>
          </a:prstGeom>
          <a:noFill/>
          <a:ln w="57240">
            <a:solidFill>
              <a:srgbClr val="000000"/>
            </a:solidFill>
            <a:miter lim="800000"/>
            <a:headEnd/>
            <a:tailEnd type="triangle" w="med" len="med"/>
          </a:ln>
        </p:spPr>
        <p:txBody>
          <a:bodyPr/>
          <a:lstStyle/>
          <a:p>
            <a:endParaRPr lang="en-US"/>
          </a:p>
        </p:txBody>
      </p:sp>
      <p:pic>
        <p:nvPicPr>
          <p:cNvPr id="21514" name="Picture 11"/>
          <p:cNvPicPr>
            <a:picLocks noChangeAspect="1" noChangeArrowheads="1"/>
          </p:cNvPicPr>
          <p:nvPr/>
        </p:nvPicPr>
        <p:blipFill>
          <a:blip r:embed="rId6" cstate="print"/>
          <a:srcRect/>
          <a:stretch>
            <a:fillRect/>
          </a:stretch>
        </p:blipFill>
        <p:spPr bwMode="auto">
          <a:xfrm>
            <a:off x="5875338" y="3370263"/>
            <a:ext cx="3201987" cy="3259137"/>
          </a:xfrm>
          <a:prstGeom prst="rect">
            <a:avLst/>
          </a:prstGeom>
          <a:noFill/>
          <a:ln w="9525">
            <a:noFill/>
            <a:round/>
            <a:headEnd/>
            <a:tailEnd/>
          </a:ln>
        </p:spPr>
      </p:pic>
      <p:sp>
        <p:nvSpPr>
          <p:cNvPr id="21515" name="Line 12"/>
          <p:cNvSpPr>
            <a:spLocks noChangeShapeType="1"/>
          </p:cNvSpPr>
          <p:nvPr/>
        </p:nvSpPr>
        <p:spPr bwMode="auto">
          <a:xfrm flipV="1">
            <a:off x="4516438" y="2516188"/>
            <a:ext cx="2312987" cy="174625"/>
          </a:xfrm>
          <a:prstGeom prst="line">
            <a:avLst/>
          </a:prstGeom>
          <a:noFill/>
          <a:ln w="57240">
            <a:solidFill>
              <a:srgbClr val="000000"/>
            </a:solidFill>
            <a:miter lim="800000"/>
            <a:headEnd type="triangle" w="med" len="med"/>
            <a:tailEnd type="triangle" w="med" len="med"/>
          </a:ln>
        </p:spPr>
        <p:txBody>
          <a:bodyPr/>
          <a:lstStyle/>
          <a:p>
            <a:endParaRPr lang="en-US"/>
          </a:p>
        </p:txBody>
      </p:sp>
      <p:sp>
        <p:nvSpPr>
          <p:cNvPr id="21516" name="Text Box 13"/>
          <p:cNvSpPr txBox="1">
            <a:spLocks noChangeArrowheads="1"/>
          </p:cNvSpPr>
          <p:nvPr/>
        </p:nvSpPr>
        <p:spPr bwMode="auto">
          <a:xfrm>
            <a:off x="8001000" y="6324600"/>
            <a:ext cx="1143000" cy="533400"/>
          </a:xfrm>
          <a:prstGeom prst="rect">
            <a:avLst/>
          </a:prstGeom>
          <a:solidFill>
            <a:srgbClr val="FFFFFF"/>
          </a:solidFill>
          <a:ln w="9525">
            <a:noFill/>
            <a:round/>
            <a:headEnd/>
            <a:tailEnd/>
          </a:ln>
        </p:spPr>
        <p:txBody>
          <a:bodyPr lIns="48240" tIns="24120" rIns="48240" bIns="24120" anchor="ctr"/>
          <a:lstStyle/>
          <a:p>
            <a:pPr defTabSz="457200">
              <a:lnSpc>
                <a:spcPct val="93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dirty="0">
                <a:solidFill>
                  <a:srgbClr val="000000"/>
                </a:solidFill>
                <a:cs typeface="Times New Roman" pitchFamily="18" charset="0"/>
              </a:rPr>
              <a:t>Time-lapse </a:t>
            </a:r>
          </a:p>
          <a:p>
            <a:pPr defTabSz="457200">
              <a:lnSpc>
                <a:spcPct val="93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dirty="0">
                <a:solidFill>
                  <a:srgbClr val="000000"/>
                </a:solidFill>
                <a:cs typeface="Times New Roman" pitchFamily="18" charset="0"/>
              </a:rPr>
              <a:t>Amendment Maps</a:t>
            </a:r>
          </a:p>
        </p:txBody>
      </p:sp>
      <p:sp>
        <p:nvSpPr>
          <p:cNvPr id="21517" name="Text Box 14"/>
          <p:cNvSpPr txBox="1">
            <a:spLocks noChangeArrowheads="1"/>
          </p:cNvSpPr>
          <p:nvPr/>
        </p:nvSpPr>
        <p:spPr bwMode="auto">
          <a:xfrm>
            <a:off x="6773863" y="1714500"/>
            <a:ext cx="1531937" cy="365125"/>
          </a:xfrm>
          <a:prstGeom prst="rect">
            <a:avLst/>
          </a:prstGeom>
          <a:noFill/>
          <a:ln w="9525">
            <a:noFill/>
            <a:round/>
            <a:headEnd/>
            <a:tailEnd/>
          </a:ln>
        </p:spPr>
        <p:txBody>
          <a:bodyPr lIns="48240" tIns="24120" rIns="48240" bIns="24120" anchor="ctr"/>
          <a:lstStyle/>
          <a:p>
            <a:pPr defTabSz="457200">
              <a:lnSpc>
                <a:spcPct val="93000"/>
              </a:lnSpc>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dirty="0">
                <a:solidFill>
                  <a:srgbClr val="000000"/>
                </a:solidFill>
                <a:cs typeface="Times New Roman" pitchFamily="18" charset="0"/>
              </a:rPr>
              <a:t>Automated &amp; </a:t>
            </a:r>
            <a:r>
              <a:rPr lang="en-GB" sz="1400" b="1" dirty="0" smtClean="0">
                <a:solidFill>
                  <a:srgbClr val="000000"/>
                </a:solidFill>
                <a:cs typeface="Times New Roman" pitchFamily="18" charset="0"/>
              </a:rPr>
              <a:t>on- </a:t>
            </a:r>
            <a:endParaRPr lang="en-GB" sz="1400" b="1" dirty="0">
              <a:solidFill>
                <a:srgbClr val="000000"/>
              </a:solidFill>
              <a:cs typeface="Times New Roman" pitchFamily="18" charset="0"/>
            </a:endParaRPr>
          </a:p>
          <a:p>
            <a:pPr defTabSz="457200">
              <a:lnSpc>
                <a:spcPct val="93000"/>
              </a:lnSpc>
              <a:spcBef>
                <a:spcPct val="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dirty="0">
                <a:solidFill>
                  <a:srgbClr val="000000"/>
                </a:solidFill>
                <a:cs typeface="Times New Roman" pitchFamily="18" charset="0"/>
              </a:rPr>
              <a:t>demand results</a:t>
            </a:r>
          </a:p>
        </p:txBody>
      </p:sp>
      <p:sp>
        <p:nvSpPr>
          <p:cNvPr id="21518" name="Line 15"/>
          <p:cNvSpPr>
            <a:spLocks noChangeShapeType="1"/>
          </p:cNvSpPr>
          <p:nvPr/>
        </p:nvSpPr>
        <p:spPr bwMode="auto">
          <a:xfrm>
            <a:off x="4524375" y="3181350"/>
            <a:ext cx="276225" cy="704850"/>
          </a:xfrm>
          <a:prstGeom prst="line">
            <a:avLst/>
          </a:prstGeom>
          <a:noFill/>
          <a:ln w="57240">
            <a:solidFill>
              <a:srgbClr val="000000"/>
            </a:solidFill>
            <a:miter lim="800000"/>
            <a:headEnd/>
            <a:tailEnd type="triangle" w="med" len="med"/>
          </a:ln>
        </p:spPr>
        <p:txBody>
          <a:bodyPr/>
          <a:lstStyle/>
          <a:p>
            <a:endParaRPr lang="en-US"/>
          </a:p>
        </p:txBody>
      </p:sp>
      <p:pic>
        <p:nvPicPr>
          <p:cNvPr id="21519" name="Picture 16"/>
          <p:cNvPicPr>
            <a:picLocks noChangeAspect="1" noChangeArrowheads="1"/>
          </p:cNvPicPr>
          <p:nvPr/>
        </p:nvPicPr>
        <p:blipFill>
          <a:blip r:embed="rId7" cstate="print"/>
          <a:srcRect/>
          <a:stretch>
            <a:fillRect/>
          </a:stretch>
        </p:blipFill>
        <p:spPr bwMode="auto">
          <a:xfrm>
            <a:off x="4114800" y="3938588"/>
            <a:ext cx="1222375" cy="1624012"/>
          </a:xfrm>
          <a:prstGeom prst="rect">
            <a:avLst/>
          </a:prstGeom>
          <a:noFill/>
          <a:ln w="9525">
            <a:noFill/>
            <a:round/>
            <a:headEnd/>
            <a:tailEnd/>
          </a:ln>
        </p:spPr>
      </p:pic>
      <p:sp>
        <p:nvSpPr>
          <p:cNvPr id="21520" name="Text Box 17"/>
          <p:cNvSpPr txBox="1">
            <a:spLocks noChangeArrowheads="1"/>
          </p:cNvSpPr>
          <p:nvPr/>
        </p:nvSpPr>
        <p:spPr bwMode="auto">
          <a:xfrm>
            <a:off x="3810000" y="5562600"/>
            <a:ext cx="2057400" cy="228601"/>
          </a:xfrm>
          <a:prstGeom prst="rect">
            <a:avLst/>
          </a:prstGeom>
          <a:solidFill>
            <a:srgbClr val="FFFFFF"/>
          </a:solidFill>
          <a:ln w="9525">
            <a:noFill/>
            <a:round/>
            <a:headEnd/>
            <a:tailEnd/>
          </a:ln>
        </p:spPr>
        <p:txBody>
          <a:bodyPr lIns="48240" tIns="24120" rIns="48240" bIns="24120" anchor="ctr"/>
          <a:lstStyle/>
          <a:p>
            <a:pPr defTabSz="457200">
              <a:lnSpc>
                <a:spcPct val="930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dirty="0">
                <a:solidFill>
                  <a:srgbClr val="000000"/>
                </a:solidFill>
                <a:cs typeface="Times New Roman" pitchFamily="18" charset="0"/>
              </a:rPr>
              <a:t>Time-lapse Inversion</a:t>
            </a:r>
          </a:p>
        </p:txBody>
      </p:sp>
      <p:sp>
        <p:nvSpPr>
          <p:cNvPr id="21521" name="Line 18"/>
          <p:cNvSpPr>
            <a:spLocks noChangeShapeType="1"/>
          </p:cNvSpPr>
          <p:nvPr/>
        </p:nvSpPr>
        <p:spPr bwMode="auto">
          <a:xfrm flipV="1">
            <a:off x="5410200" y="4848225"/>
            <a:ext cx="377825" cy="28575"/>
          </a:xfrm>
          <a:prstGeom prst="line">
            <a:avLst/>
          </a:prstGeom>
          <a:noFill/>
          <a:ln w="57240">
            <a:solidFill>
              <a:srgbClr val="000000"/>
            </a:solidFill>
            <a:miter lim="800000"/>
            <a:headEnd/>
            <a:tailEnd type="triangle" w="med" len="med"/>
          </a:ln>
        </p:spPr>
        <p:txBody>
          <a:bodyPr/>
          <a:lstStyle/>
          <a:p>
            <a:endParaRPr lang="en-US"/>
          </a:p>
        </p:txBody>
      </p:sp>
      <p:sp>
        <p:nvSpPr>
          <p:cNvPr id="21522" name="Line 19"/>
          <p:cNvSpPr>
            <a:spLocks noChangeShapeType="1"/>
          </p:cNvSpPr>
          <p:nvPr/>
        </p:nvSpPr>
        <p:spPr bwMode="auto">
          <a:xfrm flipH="1" flipV="1">
            <a:off x="7620000" y="2894013"/>
            <a:ext cx="266700" cy="915987"/>
          </a:xfrm>
          <a:prstGeom prst="line">
            <a:avLst/>
          </a:prstGeom>
          <a:noFill/>
          <a:ln w="57240">
            <a:solidFill>
              <a:srgbClr val="000000"/>
            </a:solidFill>
            <a:miter lim="800000"/>
            <a:headEnd/>
            <a:tailEnd type="triangle" w="med" len="med"/>
          </a:ln>
        </p:spPr>
        <p:txBody>
          <a:bodyPr/>
          <a:lstStyle/>
          <a:p>
            <a:endParaRPr lang="en-US"/>
          </a:p>
        </p:txBody>
      </p:sp>
      <p:sp>
        <p:nvSpPr>
          <p:cNvPr id="21523" name="Title 1"/>
          <p:cNvSpPr txBox="1">
            <a:spLocks/>
          </p:cNvSpPr>
          <p:nvPr/>
        </p:nvSpPr>
        <p:spPr bwMode="auto">
          <a:xfrm>
            <a:off x="0" y="0"/>
            <a:ext cx="9144000" cy="762000"/>
          </a:xfrm>
          <a:prstGeom prst="rect">
            <a:avLst/>
          </a:prstGeom>
          <a:noFill/>
          <a:ln w="9525">
            <a:noFill/>
            <a:miter lim="800000"/>
            <a:headEnd/>
            <a:tailEnd/>
          </a:ln>
        </p:spPr>
        <p:txBody>
          <a:bodyPr anchor="ctr"/>
          <a:lstStyle/>
          <a:p>
            <a:pPr algn="ctr">
              <a:lnSpc>
                <a:spcPct val="100000"/>
              </a:lnSpc>
              <a:spcBef>
                <a:spcPct val="0"/>
              </a:spcBef>
              <a:buClrTx/>
              <a:buSzTx/>
            </a:pPr>
            <a:r>
              <a:rPr lang="en-US" sz="2800" b="1" i="1" dirty="0" err="1" smtClean="0">
                <a:solidFill>
                  <a:srgbClr val="FFFF99"/>
                </a:solidFill>
                <a:latin typeface="+mj-lt"/>
                <a:ea typeface="+mj-ea"/>
                <a:cs typeface="+mj-cs"/>
              </a:rPr>
              <a:t>Hydrogeophysical</a:t>
            </a:r>
            <a:r>
              <a:rPr lang="en-US" sz="2800" b="1" i="1" dirty="0" smtClean="0">
                <a:solidFill>
                  <a:srgbClr val="FFFF99"/>
                </a:solidFill>
                <a:latin typeface="+mj-lt"/>
                <a:ea typeface="+mj-ea"/>
                <a:cs typeface="+mj-cs"/>
              </a:rPr>
              <a:t> </a:t>
            </a:r>
            <a:r>
              <a:rPr lang="en-US" sz="2800" b="1" i="1" dirty="0">
                <a:solidFill>
                  <a:srgbClr val="FFFF99"/>
                </a:solidFill>
                <a:latin typeface="+mj-lt"/>
                <a:ea typeface="+mj-ea"/>
                <a:cs typeface="+mj-cs"/>
              </a:rPr>
              <a:t>Performance Monitoring System for </a:t>
            </a:r>
            <a:r>
              <a:rPr lang="en-US" sz="2800" b="1" i="1" dirty="0" err="1">
                <a:solidFill>
                  <a:srgbClr val="FFFF99"/>
                </a:solidFill>
                <a:latin typeface="+mj-lt"/>
                <a:ea typeface="+mj-ea"/>
                <a:cs typeface="+mj-cs"/>
              </a:rPr>
              <a:t>Biostimulation</a:t>
            </a:r>
            <a:r>
              <a:rPr lang="en-US" sz="2800" b="1" i="1" dirty="0">
                <a:solidFill>
                  <a:srgbClr val="FFFF99"/>
                </a:solidFill>
                <a:latin typeface="+mj-lt"/>
                <a:ea typeface="+mj-ea"/>
                <a:cs typeface="+mj-cs"/>
              </a:rPr>
              <a:t> </a:t>
            </a:r>
            <a:r>
              <a:rPr lang="en-US" sz="2800" b="1" i="1" dirty="0" smtClean="0">
                <a:solidFill>
                  <a:srgbClr val="FFFF99"/>
                </a:solidFill>
                <a:latin typeface="+mj-lt"/>
                <a:ea typeface="+mj-ea"/>
                <a:cs typeface="+mj-cs"/>
              </a:rPr>
              <a:t>Brandywine</a:t>
            </a:r>
            <a:r>
              <a:rPr lang="en-US" sz="2800" b="1" i="1" dirty="0">
                <a:solidFill>
                  <a:srgbClr val="FFFF99"/>
                </a:solidFill>
                <a:latin typeface="+mj-lt"/>
                <a:ea typeface="+mj-ea"/>
                <a:cs typeface="+mj-cs"/>
              </a:rPr>
              <a:t>, MD</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76200"/>
            <a:ext cx="8226425" cy="557213"/>
          </a:xfrm>
        </p:spPr>
        <p:txBody>
          <a:bodyPr/>
          <a:lstStyle/>
          <a:p>
            <a:r>
              <a:rPr lang="en-US" kern="1200" dirty="0" smtClean="0">
                <a:solidFill>
                  <a:srgbClr val="FFFF99"/>
                </a:solidFill>
              </a:rPr>
              <a:t>Mobile Geophysics</a:t>
            </a:r>
          </a:p>
        </p:txBody>
      </p:sp>
      <p:pic>
        <p:nvPicPr>
          <p:cNvPr id="24580" name="Picture 8" descr="DSCN0085"/>
          <p:cNvPicPr>
            <a:picLocks noChangeAspect="1" noChangeArrowheads="1"/>
          </p:cNvPicPr>
          <p:nvPr/>
        </p:nvPicPr>
        <p:blipFill>
          <a:blip r:embed="rId3" cstate="print"/>
          <a:srcRect l="5424" t="10820" r="30942"/>
          <a:stretch>
            <a:fillRect/>
          </a:stretch>
        </p:blipFill>
        <p:spPr bwMode="auto">
          <a:xfrm>
            <a:off x="6426200" y="641350"/>
            <a:ext cx="2717800" cy="5073650"/>
          </a:xfrm>
          <a:prstGeom prst="rect">
            <a:avLst/>
          </a:prstGeom>
          <a:noFill/>
          <a:ln w="9525">
            <a:noFill/>
            <a:miter lim="800000"/>
            <a:headEnd/>
            <a:tailEnd/>
          </a:ln>
        </p:spPr>
      </p:pic>
      <p:pic>
        <p:nvPicPr>
          <p:cNvPr id="24581" name="Picture 2" descr="F:\Raven\163_0297.JPG"/>
          <p:cNvPicPr>
            <a:picLocks noChangeAspect="1" noChangeArrowheads="1"/>
          </p:cNvPicPr>
          <p:nvPr/>
        </p:nvPicPr>
        <p:blipFill>
          <a:blip r:embed="rId4" cstate="print"/>
          <a:srcRect/>
          <a:stretch>
            <a:fillRect/>
          </a:stretch>
        </p:blipFill>
        <p:spPr bwMode="auto">
          <a:xfrm>
            <a:off x="3581400" y="2286000"/>
            <a:ext cx="4038600" cy="3029311"/>
          </a:xfrm>
          <a:prstGeom prst="rect">
            <a:avLst/>
          </a:prstGeom>
          <a:noFill/>
          <a:ln w="9525">
            <a:noFill/>
            <a:miter lim="800000"/>
            <a:headEnd/>
            <a:tailEnd/>
          </a:ln>
        </p:spPr>
      </p:pic>
      <p:pic>
        <p:nvPicPr>
          <p:cNvPr id="24582" name="Picture 10" descr="Lyndsay-wade_Interstate"/>
          <p:cNvPicPr>
            <a:picLocks noChangeAspect="1" noChangeArrowheads="1"/>
          </p:cNvPicPr>
          <p:nvPr/>
        </p:nvPicPr>
        <p:blipFill>
          <a:blip r:embed="rId5" cstate="print"/>
          <a:srcRect l="26740" t="33699" r="41171" b="21916"/>
          <a:stretch>
            <a:fillRect/>
          </a:stretch>
        </p:blipFill>
        <p:spPr bwMode="auto">
          <a:xfrm>
            <a:off x="0" y="3536950"/>
            <a:ext cx="3200400" cy="3321050"/>
          </a:xfrm>
          <a:prstGeom prst="rect">
            <a:avLst/>
          </a:prstGeom>
          <a:noFill/>
          <a:ln w="9525">
            <a:noFill/>
            <a:miter lim="800000"/>
            <a:headEnd/>
            <a:tailEnd/>
          </a:ln>
        </p:spPr>
      </p:pic>
      <p:pic>
        <p:nvPicPr>
          <p:cNvPr id="8" name="Picture 4" descr="100_5023"/>
          <p:cNvPicPr>
            <a:picLocks noChangeAspect="1" noChangeArrowheads="1"/>
          </p:cNvPicPr>
          <p:nvPr/>
        </p:nvPicPr>
        <p:blipFill>
          <a:blip r:embed="rId6" cstate="print"/>
          <a:srcRect l="9109" r="4185"/>
          <a:stretch>
            <a:fillRect/>
          </a:stretch>
        </p:blipFill>
        <p:spPr bwMode="auto">
          <a:xfrm>
            <a:off x="3200400" y="4663440"/>
            <a:ext cx="2697747" cy="2194560"/>
          </a:xfrm>
          <a:prstGeom prst="rect">
            <a:avLst/>
          </a:prstGeom>
          <a:noFill/>
          <a:ln w="9525">
            <a:noFill/>
            <a:miter lim="800000"/>
            <a:headEnd/>
            <a:tailEnd/>
          </a:ln>
        </p:spPr>
      </p:pic>
      <p:sp>
        <p:nvSpPr>
          <p:cNvPr id="23" name="Rectangle 3"/>
          <p:cNvSpPr txBox="1">
            <a:spLocks noChangeArrowheads="1"/>
          </p:cNvSpPr>
          <p:nvPr/>
        </p:nvSpPr>
        <p:spPr bwMode="auto">
          <a:xfrm>
            <a:off x="0" y="990600"/>
            <a:ext cx="6629400" cy="2363787"/>
          </a:xfrm>
          <a:prstGeom prst="rect">
            <a:avLst/>
          </a:prstGeom>
          <a:noFill/>
          <a:ln w="9525">
            <a:noFill/>
            <a:miter lim="800000"/>
            <a:headEnd/>
            <a:tailEnd/>
          </a:ln>
        </p:spPr>
        <p:txBody>
          <a:bodyPr lIns="91425" tIns="45710" rIns="91425" bIns="45710"/>
          <a:lstStyle/>
          <a:p>
            <a:pPr marL="990600" lvl="1" indent="-533400" defTabSz="915988">
              <a:lnSpc>
                <a:spcPct val="100000"/>
              </a:lnSpc>
              <a:spcBef>
                <a:spcPts val="600"/>
              </a:spcBef>
              <a:buClr>
                <a:schemeClr val="tx1"/>
              </a:buClr>
              <a:buSzTx/>
              <a:defRPr/>
            </a:pPr>
            <a:r>
              <a:rPr lang="en-US" sz="2000" b="1" kern="0" dirty="0" smtClean="0">
                <a:solidFill>
                  <a:schemeClr val="bg1"/>
                </a:solidFill>
                <a:latin typeface="Arial" pitchFamily="34" charset="0"/>
                <a:cs typeface="Arial" pitchFamily="34" charset="0"/>
              </a:rPr>
              <a:t>Rapid </a:t>
            </a:r>
            <a:r>
              <a:rPr lang="en-US" sz="2000" b="1" kern="0" dirty="0">
                <a:solidFill>
                  <a:schemeClr val="bg1"/>
                </a:solidFill>
                <a:latin typeface="Arial" pitchFamily="34" charset="0"/>
                <a:cs typeface="Arial" pitchFamily="34" charset="0"/>
              </a:rPr>
              <a:t>coverage of larger </a:t>
            </a:r>
            <a:r>
              <a:rPr lang="en-US" sz="2000" b="1" kern="0" dirty="0" smtClean="0">
                <a:solidFill>
                  <a:schemeClr val="bg1"/>
                </a:solidFill>
                <a:latin typeface="Arial" pitchFamily="34" charset="0"/>
                <a:cs typeface="Arial" pitchFamily="34" charset="0"/>
              </a:rPr>
              <a:t>areas: EM-cart</a:t>
            </a:r>
            <a:r>
              <a:rPr lang="en-US" sz="2000" b="1" kern="0" dirty="0">
                <a:solidFill>
                  <a:schemeClr val="bg1"/>
                </a:solidFill>
                <a:latin typeface="Arial" pitchFamily="34" charset="0"/>
                <a:cs typeface="Arial" pitchFamily="34" charset="0"/>
              </a:rPr>
              <a:t>, boat-towed electrical imaging</a:t>
            </a:r>
          </a:p>
          <a:p>
            <a:pPr marL="990600" lvl="1" indent="-533400" defTabSz="915988">
              <a:lnSpc>
                <a:spcPct val="100000"/>
              </a:lnSpc>
              <a:spcBef>
                <a:spcPts val="600"/>
              </a:spcBef>
              <a:buClr>
                <a:schemeClr val="tx1"/>
              </a:buClr>
              <a:buSzTx/>
              <a:defRPr/>
            </a:pPr>
            <a:r>
              <a:rPr lang="en-US" sz="2000" b="1" kern="0" dirty="0">
                <a:solidFill>
                  <a:schemeClr val="bg1"/>
                </a:solidFill>
                <a:latin typeface="Arial" pitchFamily="34" charset="0"/>
                <a:cs typeface="Arial" pitchFamily="34" charset="0"/>
              </a:rPr>
              <a:t>Low-cost airborne geophysics—Raven</a:t>
            </a:r>
          </a:p>
          <a:p>
            <a:pPr marL="990600" lvl="1" indent="-533400" defTabSz="915988">
              <a:lnSpc>
                <a:spcPct val="100000"/>
              </a:lnSpc>
              <a:spcBef>
                <a:spcPts val="600"/>
              </a:spcBef>
              <a:buClr>
                <a:schemeClr val="tx1"/>
              </a:buClr>
              <a:buSzTx/>
              <a:defRPr/>
            </a:pPr>
            <a:r>
              <a:rPr lang="en-US" sz="2000" b="1" kern="0" dirty="0">
                <a:solidFill>
                  <a:schemeClr val="bg1"/>
                </a:solidFill>
                <a:latin typeface="Arial" pitchFamily="34" charset="0"/>
                <a:cs typeface="Arial" pitchFamily="34" charset="0"/>
              </a:rPr>
              <a:t>Towed-Seismic—land streamer</a:t>
            </a:r>
          </a:p>
          <a:p>
            <a:pPr marL="990600" lvl="1" indent="-533400" defTabSz="915988">
              <a:lnSpc>
                <a:spcPct val="100000"/>
              </a:lnSpc>
              <a:buClr>
                <a:schemeClr val="tx1"/>
              </a:buClr>
              <a:buSzTx/>
              <a:buFontTx/>
              <a:buChar char="•"/>
              <a:defRPr/>
            </a:pPr>
            <a:endParaRPr lang="en-US" sz="2000" kern="0" dirty="0">
              <a:solidFill>
                <a:schemeClr val="bg1"/>
              </a:solidFill>
              <a:latin typeface="Arial" pitchFamily="34" charset="0"/>
              <a:cs typeface="Arial" pitchFamily="34" charset="0"/>
            </a:endParaRPr>
          </a:p>
          <a:p>
            <a:pPr marL="990600" lvl="1" indent="-533400" defTabSz="915988">
              <a:lnSpc>
                <a:spcPct val="100000"/>
              </a:lnSpc>
              <a:buClr>
                <a:schemeClr val="tx1"/>
              </a:buClr>
              <a:buSzTx/>
              <a:buFontTx/>
              <a:buChar char="•"/>
              <a:defRPr/>
            </a:pPr>
            <a:endParaRPr lang="en-US" sz="2000" kern="0" dirty="0">
              <a:solidFill>
                <a:schemeClr val="bg1"/>
              </a:solidFill>
              <a:latin typeface="Arial" pitchFamily="34" charset="0"/>
              <a:cs typeface="Arial" pitchFamily="34" charset="0"/>
            </a:endParaRPr>
          </a:p>
          <a:p>
            <a:pPr marL="990600" lvl="1" indent="-533400" defTabSz="915988">
              <a:lnSpc>
                <a:spcPct val="100000"/>
              </a:lnSpc>
              <a:buClr>
                <a:schemeClr val="tx1"/>
              </a:buClr>
              <a:buSzTx/>
              <a:buFontTx/>
              <a:buChar char="•"/>
              <a:defRPr/>
            </a:pPr>
            <a:endParaRPr lang="en-US" sz="2000" kern="0" dirty="0">
              <a:solidFill>
                <a:schemeClr val="bg1"/>
              </a:solidFill>
              <a:latin typeface="Arial" pitchFamily="34" charset="0"/>
              <a:cs typeface="Arial" pitchFamily="34" charset="0"/>
            </a:endParaRPr>
          </a:p>
          <a:p>
            <a:pPr marL="990600" lvl="1" indent="-533400" defTabSz="915988">
              <a:lnSpc>
                <a:spcPct val="100000"/>
              </a:lnSpc>
              <a:buClr>
                <a:schemeClr val="tx1"/>
              </a:buClr>
              <a:buSzTx/>
              <a:defRPr/>
            </a:pPr>
            <a:endParaRPr lang="en-US" sz="2000" kern="0" dirty="0">
              <a:solidFill>
                <a:schemeClr val="tx1"/>
              </a:solidFill>
              <a:latin typeface="Arial" pitchFamily="34" charset="0"/>
              <a:cs typeface="Arial" pitchFamily="34" charset="0"/>
            </a:endParaRPr>
          </a:p>
          <a:p>
            <a:pPr marL="990600" lvl="1" indent="-533400" defTabSz="915988">
              <a:lnSpc>
                <a:spcPct val="100000"/>
              </a:lnSpc>
              <a:buClr>
                <a:schemeClr val="tx1"/>
              </a:buClr>
              <a:buSzTx/>
              <a:buFontTx/>
              <a:buChar char="•"/>
              <a:defRPr/>
            </a:pPr>
            <a:endParaRPr lang="en-US" sz="2000" kern="0" dirty="0">
              <a:solidFill>
                <a:schemeClr val="tx1"/>
              </a:solidFill>
              <a:latin typeface="Arial" pitchFamily="34" charset="0"/>
              <a:cs typeface="Arial" pitchFamily="34" charset="0"/>
            </a:endParaRPr>
          </a:p>
          <a:p>
            <a:pPr marL="990600" lvl="1" indent="-533400" defTabSz="915988">
              <a:lnSpc>
                <a:spcPct val="100000"/>
              </a:lnSpc>
              <a:buClr>
                <a:srgbClr val="33CC33"/>
              </a:buClr>
              <a:buSzTx/>
              <a:defRPr/>
            </a:pPr>
            <a:endParaRPr lang="en-US" sz="2000" kern="0" dirty="0">
              <a:solidFill>
                <a:schemeClr val="tx1"/>
              </a:solidFill>
              <a:latin typeface="Arial" pitchFamily="34" charset="0"/>
              <a:cs typeface="Arial" pitchFamily="34" charset="0"/>
            </a:endParaRPr>
          </a:p>
          <a:p>
            <a:pPr marL="990600" lvl="1" indent="-533400" defTabSz="915988">
              <a:lnSpc>
                <a:spcPct val="100000"/>
              </a:lnSpc>
              <a:buClr>
                <a:schemeClr val="tx1"/>
              </a:buClr>
              <a:buSzTx/>
              <a:defRPr/>
            </a:pPr>
            <a:endParaRPr lang="en-US" sz="2000" kern="0" dirty="0">
              <a:solidFill>
                <a:schemeClr val="tx1"/>
              </a:solidFill>
              <a:latin typeface="Arial" pitchFamily="34" charset="0"/>
              <a:cs typeface="Arial" pitchFamily="34" charset="0"/>
            </a:endParaRPr>
          </a:p>
          <a:p>
            <a:pPr marL="990600" lvl="1" indent="-533400" defTabSz="915988">
              <a:lnSpc>
                <a:spcPct val="100000"/>
              </a:lnSpc>
              <a:buClr>
                <a:schemeClr val="tx1"/>
              </a:buClr>
              <a:buSzTx/>
              <a:buFontTx/>
              <a:buChar char="•"/>
              <a:defRPr/>
            </a:pPr>
            <a:endParaRPr lang="en-US" sz="2000" kern="0" dirty="0">
              <a:solidFill>
                <a:schemeClr val="tx1"/>
              </a:solidFill>
              <a:latin typeface="Arial" pitchFamily="34" charset="0"/>
              <a:cs typeface="Arial" pitchFamily="34" charset="0"/>
            </a:endParaRPr>
          </a:p>
          <a:p>
            <a:pPr marL="990600" lvl="1" indent="-533400" defTabSz="915988">
              <a:lnSpc>
                <a:spcPct val="100000"/>
              </a:lnSpc>
              <a:buClr>
                <a:schemeClr val="tx1"/>
              </a:buClr>
              <a:buSzTx/>
              <a:buFontTx/>
              <a:buChar char="•"/>
              <a:defRPr/>
            </a:pPr>
            <a:endParaRPr lang="en-US" sz="2000" kern="0" dirty="0">
              <a:solidFill>
                <a:schemeClr val="tx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gure03"/>
          <p:cNvPicPr>
            <a:picLocks noChangeAspect="1" noChangeArrowheads="1"/>
          </p:cNvPicPr>
          <p:nvPr/>
        </p:nvPicPr>
        <p:blipFill>
          <a:blip r:embed="rId3" cstate="print"/>
          <a:srcRect l="38431" t="77979" r="41669" b="2431"/>
          <a:stretch>
            <a:fillRect/>
          </a:stretch>
        </p:blipFill>
        <p:spPr bwMode="auto">
          <a:xfrm>
            <a:off x="2895600" y="4572000"/>
            <a:ext cx="2895600" cy="2286000"/>
          </a:xfrm>
          <a:prstGeom prst="rect">
            <a:avLst/>
          </a:prstGeom>
          <a:noFill/>
          <a:ln w="9525">
            <a:noFill/>
            <a:miter lim="800000"/>
            <a:headEnd/>
            <a:tailEnd/>
          </a:ln>
        </p:spPr>
      </p:pic>
      <p:sp>
        <p:nvSpPr>
          <p:cNvPr id="25603" name="Rectangle 2"/>
          <p:cNvSpPr>
            <a:spLocks noGrp="1" noChangeArrowheads="1"/>
          </p:cNvSpPr>
          <p:nvPr>
            <p:ph type="title"/>
          </p:nvPr>
        </p:nvSpPr>
        <p:spPr>
          <a:xfrm>
            <a:off x="0" y="76200"/>
            <a:ext cx="9144000" cy="557213"/>
          </a:xfrm>
        </p:spPr>
        <p:txBody>
          <a:bodyPr/>
          <a:lstStyle/>
          <a:p>
            <a:r>
              <a:rPr lang="en-US" sz="3600" kern="1200" dirty="0" smtClean="0">
                <a:solidFill>
                  <a:srgbClr val="FFFF99"/>
                </a:solidFill>
              </a:rPr>
              <a:t>Example: Multi-Frequency EM Mapping</a:t>
            </a:r>
          </a:p>
        </p:txBody>
      </p:sp>
      <p:sp>
        <p:nvSpPr>
          <p:cNvPr id="23" name="Rectangle 3"/>
          <p:cNvSpPr txBox="1">
            <a:spLocks noChangeArrowheads="1"/>
          </p:cNvSpPr>
          <p:nvPr/>
        </p:nvSpPr>
        <p:spPr bwMode="auto">
          <a:xfrm>
            <a:off x="-304800" y="914400"/>
            <a:ext cx="7315200" cy="2439987"/>
          </a:xfrm>
          <a:prstGeom prst="rect">
            <a:avLst/>
          </a:prstGeom>
          <a:noFill/>
          <a:ln w="9525">
            <a:noFill/>
            <a:miter lim="800000"/>
            <a:headEnd/>
            <a:tailEnd/>
          </a:ln>
        </p:spPr>
        <p:txBody>
          <a:bodyPr lIns="91425" tIns="45710" rIns="91425" bIns="45710"/>
          <a:lstStyle/>
          <a:p>
            <a:pPr marL="990600" lvl="1" indent="-533400" defTabSz="915988">
              <a:lnSpc>
                <a:spcPct val="100000"/>
              </a:lnSpc>
              <a:spcAft>
                <a:spcPts val="1200"/>
              </a:spcAft>
              <a:buClr>
                <a:schemeClr val="tx1"/>
              </a:buClr>
              <a:buSzTx/>
              <a:defRPr/>
            </a:pPr>
            <a:r>
              <a:rPr lang="en-US" sz="2000" b="1" kern="0" dirty="0" smtClean="0">
                <a:solidFill>
                  <a:schemeClr val="bg1"/>
                </a:solidFill>
                <a:latin typeface="Arial" pitchFamily="34" charset="0"/>
                <a:cs typeface="Arial" pitchFamily="34" charset="0"/>
              </a:rPr>
              <a:t>Case study</a:t>
            </a:r>
            <a:r>
              <a:rPr lang="en-US" sz="2000" b="1" kern="0" dirty="0">
                <a:solidFill>
                  <a:schemeClr val="bg1"/>
                </a:solidFill>
                <a:latin typeface="Arial" pitchFamily="34" charset="0"/>
                <a:cs typeface="Arial" pitchFamily="34" charset="0"/>
              </a:rPr>
              <a:t>, </a:t>
            </a:r>
            <a:r>
              <a:rPr lang="en-US" sz="2000" b="1" kern="0" dirty="0" err="1">
                <a:solidFill>
                  <a:schemeClr val="bg1"/>
                </a:solidFill>
                <a:latin typeface="Arial" pitchFamily="34" charset="0"/>
                <a:cs typeface="Arial" pitchFamily="34" charset="0"/>
              </a:rPr>
              <a:t>Naturia</a:t>
            </a:r>
            <a:r>
              <a:rPr lang="en-US" sz="2000" b="1" kern="0" dirty="0">
                <a:solidFill>
                  <a:schemeClr val="bg1"/>
                </a:solidFill>
                <a:latin typeface="Arial" pitchFamily="34" charset="0"/>
                <a:cs typeface="Arial" pitchFamily="34" charset="0"/>
              </a:rPr>
              <a:t>, CO</a:t>
            </a:r>
          </a:p>
          <a:p>
            <a:pPr marL="990600" lvl="1" indent="-533400" defTabSz="915988">
              <a:lnSpc>
                <a:spcPct val="100000"/>
              </a:lnSpc>
              <a:spcAft>
                <a:spcPts val="600"/>
              </a:spcAft>
              <a:buClr>
                <a:schemeClr val="bg1"/>
              </a:buClr>
              <a:buSzTx/>
              <a:buFont typeface="Arial" pitchFamily="34" charset="0"/>
              <a:buChar char="•"/>
              <a:defRPr/>
            </a:pPr>
            <a:r>
              <a:rPr lang="en-US" sz="2000" b="1" kern="0" dirty="0">
                <a:solidFill>
                  <a:schemeClr val="bg1"/>
                </a:solidFill>
                <a:latin typeface="Arial" pitchFamily="34" charset="0"/>
                <a:cs typeface="Arial" pitchFamily="34" charset="0"/>
              </a:rPr>
              <a:t>Uranium mine tailings site</a:t>
            </a:r>
          </a:p>
          <a:p>
            <a:pPr marL="990600" lvl="1" indent="-533400" defTabSz="915988">
              <a:lnSpc>
                <a:spcPct val="100000"/>
              </a:lnSpc>
              <a:spcAft>
                <a:spcPts val="600"/>
              </a:spcAft>
              <a:buClr>
                <a:schemeClr val="bg1"/>
              </a:buClr>
              <a:buSzTx/>
              <a:buFont typeface="Arial" pitchFamily="34" charset="0"/>
              <a:buChar char="•"/>
              <a:defRPr/>
            </a:pPr>
            <a:r>
              <a:rPr lang="en-US" sz="2000" b="1" kern="0" dirty="0">
                <a:solidFill>
                  <a:schemeClr val="bg1"/>
                </a:solidFill>
                <a:latin typeface="Arial" pitchFamily="34" charset="0"/>
                <a:cs typeface="Arial" pitchFamily="34" charset="0"/>
              </a:rPr>
              <a:t>Mapped area ~1.2 km x 400 m</a:t>
            </a:r>
          </a:p>
          <a:p>
            <a:pPr marL="990600" lvl="1" indent="-533400" defTabSz="915988">
              <a:lnSpc>
                <a:spcPct val="100000"/>
              </a:lnSpc>
              <a:spcAft>
                <a:spcPts val="600"/>
              </a:spcAft>
              <a:buClr>
                <a:schemeClr val="bg1"/>
              </a:buClr>
              <a:buSzTx/>
              <a:buFont typeface="Arial" pitchFamily="34" charset="0"/>
              <a:buChar char="•"/>
              <a:defRPr/>
            </a:pPr>
            <a:r>
              <a:rPr lang="en-US" sz="2000" b="1" kern="0" dirty="0" smtClean="0">
                <a:solidFill>
                  <a:schemeClr val="bg1"/>
                </a:solidFill>
                <a:latin typeface="Arial" pitchFamily="34" charset="0"/>
                <a:cs typeface="Arial" pitchFamily="34" charset="0"/>
              </a:rPr>
              <a:t>30 </a:t>
            </a:r>
            <a:r>
              <a:rPr lang="en-US" sz="2000" b="1" kern="0" dirty="0">
                <a:solidFill>
                  <a:schemeClr val="bg1"/>
                </a:solidFill>
                <a:latin typeface="Arial" pitchFamily="34" charset="0"/>
                <a:cs typeface="Arial" pitchFamily="34" charset="0"/>
              </a:rPr>
              <a:t>line-km of data collected in 2.5 days</a:t>
            </a:r>
          </a:p>
          <a:p>
            <a:pPr marL="990600" lvl="1" indent="-533400" defTabSz="915988">
              <a:lnSpc>
                <a:spcPct val="100000"/>
              </a:lnSpc>
              <a:spcAft>
                <a:spcPts val="600"/>
              </a:spcAft>
              <a:buClr>
                <a:schemeClr val="bg1"/>
              </a:buClr>
              <a:buSzTx/>
              <a:buFont typeface="Arial" pitchFamily="34" charset="0"/>
              <a:buChar char="•"/>
              <a:defRPr/>
            </a:pPr>
            <a:r>
              <a:rPr lang="en-US" sz="2000" b="1" kern="0" dirty="0">
                <a:solidFill>
                  <a:schemeClr val="bg1"/>
                </a:solidFill>
                <a:latin typeface="Arial" pitchFamily="34" charset="0"/>
                <a:cs typeface="Arial" pitchFamily="34" charset="0"/>
              </a:rPr>
              <a:t>Data inverted for 3D structure</a:t>
            </a:r>
          </a:p>
          <a:p>
            <a:pPr marL="990600" lvl="1" indent="-533400" defTabSz="915988">
              <a:lnSpc>
                <a:spcPct val="100000"/>
              </a:lnSpc>
              <a:buClr>
                <a:schemeClr val="bg1"/>
              </a:buClr>
              <a:buSzTx/>
              <a:buFont typeface="Arial" pitchFamily="34" charset="0"/>
              <a:buChar char="•"/>
              <a:defRPr/>
            </a:pPr>
            <a:r>
              <a:rPr lang="en-US" sz="2000" b="1" kern="0" dirty="0">
                <a:solidFill>
                  <a:schemeClr val="bg1"/>
                </a:solidFill>
                <a:latin typeface="Arial" pitchFamily="34" charset="0"/>
                <a:cs typeface="Arial" pitchFamily="34" charset="0"/>
              </a:rPr>
              <a:t>Estimated EC correlated to K</a:t>
            </a:r>
          </a:p>
          <a:p>
            <a:pPr marL="990600" lvl="1" indent="-533400" defTabSz="915988">
              <a:lnSpc>
                <a:spcPct val="100000"/>
              </a:lnSpc>
              <a:buClr>
                <a:schemeClr val="tx1"/>
              </a:buClr>
              <a:buSzTx/>
              <a:buFontTx/>
              <a:buChar char="•"/>
              <a:defRPr/>
            </a:pPr>
            <a:endParaRPr lang="en-US" sz="2000" kern="0" dirty="0">
              <a:solidFill>
                <a:schemeClr val="bg1"/>
              </a:solidFill>
              <a:latin typeface="Arial" pitchFamily="34" charset="0"/>
              <a:cs typeface="Arial" pitchFamily="34" charset="0"/>
            </a:endParaRPr>
          </a:p>
          <a:p>
            <a:pPr marL="990600" lvl="1" indent="-533400" defTabSz="915988">
              <a:lnSpc>
                <a:spcPct val="100000"/>
              </a:lnSpc>
              <a:buClr>
                <a:schemeClr val="tx1"/>
              </a:buClr>
              <a:buSzTx/>
              <a:buFontTx/>
              <a:buChar char="•"/>
              <a:defRPr/>
            </a:pPr>
            <a:endParaRPr lang="en-US" sz="2000" kern="0" dirty="0">
              <a:solidFill>
                <a:schemeClr val="tx1"/>
              </a:solidFill>
              <a:latin typeface="Arial" pitchFamily="34" charset="0"/>
              <a:cs typeface="Arial" pitchFamily="34" charset="0"/>
            </a:endParaRPr>
          </a:p>
          <a:p>
            <a:pPr marL="990600" lvl="1" indent="-533400" defTabSz="915988">
              <a:lnSpc>
                <a:spcPct val="100000"/>
              </a:lnSpc>
              <a:buClr>
                <a:schemeClr val="tx1"/>
              </a:buClr>
              <a:buSzTx/>
              <a:buFont typeface="Arial" pitchFamily="34" charset="0"/>
              <a:buChar char="•"/>
              <a:defRPr/>
            </a:pPr>
            <a:endParaRPr lang="en-US" sz="2000" kern="0" dirty="0">
              <a:solidFill>
                <a:schemeClr val="tx1"/>
              </a:solidFill>
              <a:latin typeface="Arial" pitchFamily="34" charset="0"/>
              <a:cs typeface="Arial" pitchFamily="34" charset="0"/>
            </a:endParaRPr>
          </a:p>
          <a:p>
            <a:pPr marL="990600" lvl="1" indent="-533400" defTabSz="915988">
              <a:lnSpc>
                <a:spcPct val="100000"/>
              </a:lnSpc>
              <a:buClr>
                <a:schemeClr val="tx1"/>
              </a:buClr>
              <a:buSzTx/>
              <a:defRPr/>
            </a:pPr>
            <a:endParaRPr lang="en-US" sz="2000" kern="0" dirty="0">
              <a:solidFill>
                <a:schemeClr val="tx1"/>
              </a:solidFill>
              <a:latin typeface="Arial" pitchFamily="34" charset="0"/>
              <a:cs typeface="Arial" pitchFamily="34" charset="0"/>
            </a:endParaRPr>
          </a:p>
          <a:p>
            <a:pPr marL="990600" lvl="1" indent="-533400" defTabSz="915988">
              <a:lnSpc>
                <a:spcPct val="100000"/>
              </a:lnSpc>
              <a:buClr>
                <a:schemeClr val="tx1"/>
              </a:buClr>
              <a:buSzTx/>
              <a:buFontTx/>
              <a:buChar char="•"/>
              <a:defRPr/>
            </a:pPr>
            <a:endParaRPr lang="en-US" sz="2000" kern="0" dirty="0">
              <a:solidFill>
                <a:schemeClr val="tx1"/>
              </a:solidFill>
              <a:latin typeface="Arial" pitchFamily="34" charset="0"/>
              <a:cs typeface="Arial" pitchFamily="34" charset="0"/>
            </a:endParaRPr>
          </a:p>
          <a:p>
            <a:pPr marL="990600" lvl="1" indent="-533400" defTabSz="915988">
              <a:lnSpc>
                <a:spcPct val="100000"/>
              </a:lnSpc>
              <a:buClr>
                <a:srgbClr val="33CC33"/>
              </a:buClr>
              <a:buSzTx/>
              <a:defRPr/>
            </a:pPr>
            <a:endParaRPr lang="en-US" sz="2000" kern="0" dirty="0">
              <a:solidFill>
                <a:schemeClr val="tx1"/>
              </a:solidFill>
              <a:latin typeface="Arial" pitchFamily="34" charset="0"/>
              <a:cs typeface="Arial" pitchFamily="34" charset="0"/>
            </a:endParaRPr>
          </a:p>
          <a:p>
            <a:pPr marL="990600" lvl="1" indent="-533400" defTabSz="915988">
              <a:lnSpc>
                <a:spcPct val="100000"/>
              </a:lnSpc>
              <a:buClr>
                <a:schemeClr val="tx1"/>
              </a:buClr>
              <a:buSzTx/>
              <a:defRPr/>
            </a:pPr>
            <a:endParaRPr lang="en-US" sz="2000" kern="0" dirty="0">
              <a:solidFill>
                <a:schemeClr val="tx1"/>
              </a:solidFill>
              <a:latin typeface="Arial" pitchFamily="34" charset="0"/>
              <a:cs typeface="Arial" pitchFamily="34" charset="0"/>
            </a:endParaRPr>
          </a:p>
          <a:p>
            <a:pPr marL="990600" lvl="1" indent="-533400" defTabSz="915988">
              <a:lnSpc>
                <a:spcPct val="100000"/>
              </a:lnSpc>
              <a:buClr>
                <a:schemeClr val="tx1"/>
              </a:buClr>
              <a:buSzTx/>
              <a:buFontTx/>
              <a:buChar char="•"/>
              <a:defRPr/>
            </a:pPr>
            <a:endParaRPr lang="en-US" sz="2000" kern="0" dirty="0">
              <a:solidFill>
                <a:schemeClr val="tx1"/>
              </a:solidFill>
              <a:latin typeface="Arial" pitchFamily="34" charset="0"/>
              <a:cs typeface="Arial" pitchFamily="34" charset="0"/>
            </a:endParaRPr>
          </a:p>
          <a:p>
            <a:pPr marL="990600" lvl="1" indent="-533400" defTabSz="915988">
              <a:lnSpc>
                <a:spcPct val="100000"/>
              </a:lnSpc>
              <a:buClr>
                <a:schemeClr val="tx1"/>
              </a:buClr>
              <a:buSzTx/>
              <a:buFontTx/>
              <a:buChar char="•"/>
              <a:defRPr/>
            </a:pPr>
            <a:endParaRPr lang="en-US" sz="2000" kern="0" dirty="0">
              <a:solidFill>
                <a:schemeClr val="tx1"/>
              </a:solidFill>
              <a:latin typeface="Arial" pitchFamily="34" charset="0"/>
              <a:cs typeface="Arial" pitchFamily="34" charset="0"/>
            </a:endParaRPr>
          </a:p>
        </p:txBody>
      </p:sp>
      <p:pic>
        <p:nvPicPr>
          <p:cNvPr id="25605" name="Picture 12" descr="Msusc10050Hz_v02"/>
          <p:cNvPicPr>
            <a:picLocks noChangeAspect="1" noChangeArrowheads="1"/>
          </p:cNvPicPr>
          <p:nvPr/>
        </p:nvPicPr>
        <p:blipFill>
          <a:blip r:embed="rId4" cstate="print"/>
          <a:srcRect l="26016" r="25954" b="13826"/>
          <a:stretch>
            <a:fillRect/>
          </a:stretch>
        </p:blipFill>
        <p:spPr bwMode="auto">
          <a:xfrm>
            <a:off x="5715000" y="914400"/>
            <a:ext cx="3352800" cy="5379848"/>
          </a:xfrm>
          <a:prstGeom prst="rect">
            <a:avLst/>
          </a:prstGeom>
          <a:noFill/>
          <a:ln w="9525">
            <a:noFill/>
            <a:miter lim="800000"/>
            <a:headEnd/>
            <a:tailEnd/>
          </a:ln>
        </p:spPr>
      </p:pic>
      <p:pic>
        <p:nvPicPr>
          <p:cNvPr id="25606" name="Picture 2" descr="figure03"/>
          <p:cNvPicPr>
            <a:picLocks noChangeAspect="1" noChangeArrowheads="1"/>
          </p:cNvPicPr>
          <p:nvPr/>
        </p:nvPicPr>
        <p:blipFill>
          <a:blip r:embed="rId3" cstate="print"/>
          <a:srcRect l="16600" t="77979" r="62453" b="2431"/>
          <a:stretch>
            <a:fillRect/>
          </a:stretch>
        </p:blipFill>
        <p:spPr bwMode="auto">
          <a:xfrm>
            <a:off x="0" y="3429000"/>
            <a:ext cx="3048000" cy="228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smtClean="0">
                <a:solidFill>
                  <a:srgbClr val="FFFF99"/>
                </a:solidFill>
              </a:rPr>
              <a:t>Borehole NMR</a:t>
            </a:r>
          </a:p>
        </p:txBody>
      </p:sp>
      <p:pic>
        <p:nvPicPr>
          <p:cNvPr id="34819" name="Picture 4" descr="100_1583"/>
          <p:cNvPicPr>
            <a:picLocks noGrp="1" noChangeAspect="1" noChangeArrowheads="1"/>
          </p:cNvPicPr>
          <p:nvPr>
            <p:ph type="body" idx="1"/>
          </p:nvPr>
        </p:nvPicPr>
        <p:blipFill>
          <a:blip r:embed="rId3" cstate="print"/>
          <a:srcRect/>
          <a:stretch>
            <a:fillRect/>
          </a:stretch>
        </p:blipFill>
        <p:spPr>
          <a:xfrm>
            <a:off x="5943601" y="3581400"/>
            <a:ext cx="3124112" cy="2343751"/>
          </a:xfrm>
          <a:noFill/>
        </p:spPr>
      </p:pic>
      <p:sp>
        <p:nvSpPr>
          <p:cNvPr id="6" name="Rectangle 3"/>
          <p:cNvSpPr txBox="1">
            <a:spLocks noChangeArrowheads="1"/>
          </p:cNvSpPr>
          <p:nvPr/>
        </p:nvSpPr>
        <p:spPr bwMode="auto">
          <a:xfrm>
            <a:off x="228600" y="990600"/>
            <a:ext cx="8763000" cy="22860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marL="0" marR="0" lvl="0" indent="0" algn="l" defTabSz="914400" rtl="0" eaLnBrk="0" fontAlgn="base" latinLnBrk="0" hangingPunct="0">
              <a:lnSpc>
                <a:spcPct val="90000"/>
              </a:lnSpc>
              <a:spcBef>
                <a:spcPct val="20000"/>
              </a:spcBef>
              <a:spcAft>
                <a:spcPct val="0"/>
              </a:spcAft>
              <a:buClr>
                <a:srgbClr val="FFFF99"/>
              </a:buClr>
              <a:buSzPct val="140000"/>
              <a:tabLst/>
              <a:defRPr/>
            </a:pPr>
            <a:r>
              <a:rPr kumimoji="0" lang="en-US" sz="2400" b="1" i="0" u="none" strike="noStrike" kern="0" cap="none" spc="0" normalizeH="0" baseline="0" noProof="0" dirty="0" smtClean="0">
                <a:ln>
                  <a:noFill/>
                </a:ln>
                <a:solidFill>
                  <a:schemeClr val="bg1"/>
                </a:solidFill>
                <a:effectLst/>
                <a:uLnTx/>
                <a:uFillTx/>
                <a:latin typeface="+mn-lt"/>
                <a:ea typeface="+mn-ea"/>
                <a:cs typeface="+mn-cs"/>
              </a:rPr>
              <a:t>Measures water content &amp; pore fluid - grain interactions</a:t>
            </a:r>
          </a:p>
          <a:p>
            <a:pPr marL="0" marR="0" lvl="0" indent="0" algn="l" defTabSz="914400" rtl="0" eaLnBrk="0" fontAlgn="base" latinLnBrk="0" hangingPunct="0">
              <a:lnSpc>
                <a:spcPct val="90000"/>
              </a:lnSpc>
              <a:spcBef>
                <a:spcPts val="1200"/>
              </a:spcBef>
              <a:spcAft>
                <a:spcPct val="0"/>
              </a:spcAft>
              <a:buClr>
                <a:srgbClr val="FFFF99"/>
              </a:buClr>
              <a:buSzPct val="140000"/>
              <a:tabLst/>
              <a:defRPr/>
            </a:pPr>
            <a:r>
              <a:rPr lang="en-US" sz="2400" b="1" kern="0" dirty="0" smtClean="0">
                <a:solidFill>
                  <a:schemeClr val="bg1"/>
                </a:solidFill>
                <a:latin typeface="+mn-lt"/>
              </a:rPr>
              <a:t>Used to estimate</a:t>
            </a:r>
          </a:p>
          <a:p>
            <a:pPr marL="685800" lvl="1" indent="-228600">
              <a:lnSpc>
                <a:spcPct val="90000"/>
              </a:lnSpc>
              <a:spcBef>
                <a:spcPts val="600"/>
              </a:spcBef>
              <a:buClr>
                <a:srgbClr val="FFFF99"/>
              </a:buClr>
              <a:buSzPct val="125000"/>
              <a:buFont typeface="Wingdings" pitchFamily="2" charset="2"/>
              <a:buChar char="§"/>
            </a:pPr>
            <a:r>
              <a:rPr kumimoji="0" lang="en-US" sz="1800" b="1" i="0" u="none" strike="noStrike" kern="0" cap="none" spc="0" normalizeH="0" baseline="0" noProof="0" dirty="0" smtClean="0">
                <a:ln>
                  <a:noFill/>
                </a:ln>
                <a:solidFill>
                  <a:srgbClr val="FFFFCC"/>
                </a:solidFill>
                <a:effectLst/>
                <a:uLnTx/>
                <a:uFillTx/>
                <a:latin typeface="+mn-lt"/>
              </a:rPr>
              <a:t>Total Porosity</a:t>
            </a:r>
          </a:p>
          <a:p>
            <a:pPr marL="685800" lvl="1" indent="-228600">
              <a:lnSpc>
                <a:spcPct val="90000"/>
              </a:lnSpc>
              <a:spcBef>
                <a:spcPts val="600"/>
              </a:spcBef>
              <a:buClr>
                <a:srgbClr val="FFFF99"/>
              </a:buClr>
              <a:buSzPct val="125000"/>
              <a:buFont typeface="Wingdings" pitchFamily="2" charset="2"/>
              <a:buChar char="§"/>
            </a:pPr>
            <a:r>
              <a:rPr kumimoji="0" lang="en-US" sz="1800" b="1" i="0" u="none" strike="noStrike" kern="0" cap="none" spc="0" normalizeH="0" baseline="0" noProof="0" dirty="0" smtClean="0">
                <a:ln>
                  <a:noFill/>
                </a:ln>
                <a:solidFill>
                  <a:srgbClr val="FFFFCC"/>
                </a:solidFill>
                <a:effectLst/>
                <a:uLnTx/>
                <a:uFillTx/>
                <a:latin typeface="+mn-lt"/>
              </a:rPr>
              <a:t>Pore size distribution (bound </a:t>
            </a:r>
            <a:r>
              <a:rPr kumimoji="0" lang="en-US" sz="1800" b="1" i="0" u="none" strike="noStrike" kern="0" cap="none" spc="0" normalizeH="0" baseline="0" noProof="0" dirty="0" err="1" smtClean="0">
                <a:ln>
                  <a:noFill/>
                </a:ln>
                <a:solidFill>
                  <a:srgbClr val="FFFFCC"/>
                </a:solidFill>
                <a:effectLst/>
                <a:uLnTx/>
                <a:uFillTx/>
                <a:latin typeface="+mn-lt"/>
              </a:rPr>
              <a:t>vs</a:t>
            </a:r>
            <a:r>
              <a:rPr kumimoji="0" lang="en-US" sz="1800" b="1" i="0" u="none" strike="noStrike" kern="0" cap="none" spc="0" normalizeH="0" baseline="0" noProof="0" dirty="0" smtClean="0">
                <a:ln>
                  <a:noFill/>
                </a:ln>
                <a:solidFill>
                  <a:srgbClr val="FFFFCC"/>
                </a:solidFill>
                <a:effectLst/>
                <a:uLnTx/>
                <a:uFillTx/>
                <a:latin typeface="+mn-lt"/>
              </a:rPr>
              <a:t> mobile water)</a:t>
            </a:r>
          </a:p>
          <a:p>
            <a:pPr marL="685800" lvl="1" indent="-228600">
              <a:lnSpc>
                <a:spcPct val="90000"/>
              </a:lnSpc>
              <a:spcBef>
                <a:spcPts val="600"/>
              </a:spcBef>
              <a:buClr>
                <a:srgbClr val="FFFF99"/>
              </a:buClr>
              <a:buSzPct val="125000"/>
              <a:buFont typeface="Wingdings" pitchFamily="2" charset="2"/>
              <a:buChar char="§"/>
            </a:pPr>
            <a:r>
              <a:rPr kumimoji="0" lang="en-US" sz="1800" b="1" i="0" u="none" strike="noStrike" kern="0" cap="none" spc="0" normalizeH="0" baseline="0" noProof="0" dirty="0" smtClean="0">
                <a:ln>
                  <a:noFill/>
                </a:ln>
                <a:solidFill>
                  <a:srgbClr val="FFFFCC"/>
                </a:solidFill>
                <a:effectLst/>
                <a:uLnTx/>
                <a:uFillTx/>
                <a:latin typeface="+mn-lt"/>
              </a:rPr>
              <a:t>Hydraulic conductivity variations (k related to mobile/bound water ratio) </a:t>
            </a:r>
          </a:p>
          <a:p>
            <a:pPr marL="685800" lvl="1" indent="-228600">
              <a:lnSpc>
                <a:spcPct val="90000"/>
              </a:lnSpc>
              <a:spcBef>
                <a:spcPts val="600"/>
              </a:spcBef>
              <a:buClr>
                <a:srgbClr val="FFFF99"/>
              </a:buClr>
              <a:buSzPct val="125000"/>
              <a:buFont typeface="Wingdings" pitchFamily="2" charset="2"/>
              <a:buChar char="§"/>
            </a:pPr>
            <a:r>
              <a:rPr kumimoji="0" lang="en-US" sz="1800" b="1" i="0" u="none" strike="noStrike" kern="0" cap="none" spc="0" normalizeH="0" baseline="0" noProof="0" dirty="0" smtClean="0">
                <a:ln>
                  <a:noFill/>
                </a:ln>
                <a:solidFill>
                  <a:srgbClr val="FFFFCC"/>
                </a:solidFill>
                <a:effectLst/>
                <a:uLnTx/>
                <a:uFillTx/>
                <a:latin typeface="+mn-lt"/>
              </a:rPr>
              <a:t>Quantitative estimates of k possible (with calibration)   </a:t>
            </a:r>
          </a:p>
          <a:p>
            <a:pPr marL="742950" marR="0" lvl="1" indent="-285750" algn="l" defTabSz="914400" rtl="0" eaLnBrk="0" fontAlgn="base" latinLnBrk="0" hangingPunct="0">
              <a:lnSpc>
                <a:spcPct val="90000"/>
              </a:lnSpc>
              <a:spcBef>
                <a:spcPct val="20000"/>
              </a:spcBef>
              <a:spcAft>
                <a:spcPct val="0"/>
              </a:spcAft>
              <a:buClr>
                <a:srgbClr val="FFFF99"/>
              </a:buClr>
              <a:buSzPct val="125000"/>
              <a:tabLst/>
              <a:defRPr/>
            </a:pPr>
            <a:endParaRPr kumimoji="0" lang="en-US" sz="2200" b="0" i="0" u="none" strike="noStrike" kern="0" cap="none" spc="0" normalizeH="0" baseline="0" noProof="0" dirty="0" smtClean="0">
              <a:ln>
                <a:noFill/>
              </a:ln>
              <a:solidFill>
                <a:schemeClr val="bg1"/>
              </a:solidFill>
              <a:effectLst/>
              <a:uLnTx/>
              <a:uFillTx/>
              <a:latin typeface="+mn-lt"/>
            </a:endParaRPr>
          </a:p>
        </p:txBody>
      </p:sp>
      <p:pic>
        <p:nvPicPr>
          <p:cNvPr id="7" name="Picture 2"/>
          <p:cNvPicPr>
            <a:picLocks noChangeAspect="1" noChangeArrowheads="1"/>
          </p:cNvPicPr>
          <p:nvPr/>
        </p:nvPicPr>
        <p:blipFill>
          <a:blip r:embed="rId4" cstate="print"/>
          <a:srcRect/>
          <a:stretch>
            <a:fillRect/>
          </a:stretch>
        </p:blipFill>
        <p:spPr bwMode="auto">
          <a:xfrm>
            <a:off x="0" y="3200400"/>
            <a:ext cx="5792549" cy="3657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bwMode="auto">
          <a:xfrm>
            <a:off x="0" y="6248400"/>
            <a:ext cx="838200" cy="609600"/>
          </a:xfrm>
          <a:prstGeom prst="rect">
            <a:avLst/>
          </a:prstGeom>
          <a:solidFill>
            <a:schemeClr val="tx2">
              <a:lumMod val="95000"/>
              <a:lumOff val="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pic>
        <p:nvPicPr>
          <p:cNvPr id="50179" name="Picture 3"/>
          <p:cNvPicPr>
            <a:picLocks noChangeAspect="1" noChangeArrowheads="1"/>
          </p:cNvPicPr>
          <p:nvPr/>
        </p:nvPicPr>
        <p:blipFill>
          <a:blip r:embed="rId3" cstate="print"/>
          <a:srcRect l="48514"/>
          <a:stretch>
            <a:fillRect/>
          </a:stretch>
        </p:blipFill>
        <p:spPr bwMode="auto">
          <a:xfrm>
            <a:off x="5288603" y="1447800"/>
            <a:ext cx="3855397" cy="4419600"/>
          </a:xfrm>
          <a:prstGeom prst="rect">
            <a:avLst/>
          </a:prstGeom>
          <a:noFill/>
          <a:ln w="9525">
            <a:noFill/>
            <a:miter lim="800000"/>
            <a:headEnd/>
            <a:tailEnd/>
          </a:ln>
        </p:spPr>
      </p:pic>
      <p:sp>
        <p:nvSpPr>
          <p:cNvPr id="7170" name="Title 1"/>
          <p:cNvSpPr>
            <a:spLocks noGrp="1"/>
          </p:cNvSpPr>
          <p:nvPr>
            <p:ph type="title"/>
          </p:nvPr>
        </p:nvSpPr>
        <p:spPr>
          <a:xfrm>
            <a:off x="381000" y="152400"/>
            <a:ext cx="8305800" cy="1143000"/>
          </a:xfrm>
        </p:spPr>
        <p:txBody>
          <a:bodyPr/>
          <a:lstStyle/>
          <a:p>
            <a:r>
              <a:rPr lang="en-US" kern="1200" dirty="0" smtClean="0">
                <a:solidFill>
                  <a:srgbClr val="FFFF99"/>
                </a:solidFill>
              </a:rPr>
              <a:t>SW – GW Interactions</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endParaRPr lang="en-US" b="0" dirty="0" smtClean="0"/>
          </a:p>
        </p:txBody>
      </p:sp>
      <p:sp>
        <p:nvSpPr>
          <p:cNvPr id="63" name="Freeform 62"/>
          <p:cNvSpPr/>
          <p:nvPr/>
        </p:nvSpPr>
        <p:spPr>
          <a:xfrm>
            <a:off x="128588" y="3214688"/>
            <a:ext cx="5011737" cy="701675"/>
          </a:xfrm>
          <a:custGeom>
            <a:avLst/>
            <a:gdLst>
              <a:gd name="connsiteX0" fmla="*/ 5943600 w 5943600"/>
              <a:gd name="connsiteY0" fmla="*/ 7815 h 816707"/>
              <a:gd name="connsiteX1" fmla="*/ 5732584 w 5943600"/>
              <a:gd name="connsiteY1" fmla="*/ 7815 h 816707"/>
              <a:gd name="connsiteX2" fmla="*/ 5451231 w 5943600"/>
              <a:gd name="connsiteY2" fmla="*/ 7815 h 816707"/>
              <a:gd name="connsiteX3" fmla="*/ 5040923 w 5943600"/>
              <a:gd name="connsiteY3" fmla="*/ 7815 h 816707"/>
              <a:gd name="connsiteX4" fmla="*/ 4841631 w 5943600"/>
              <a:gd name="connsiteY4" fmla="*/ 7815 h 816707"/>
              <a:gd name="connsiteX5" fmla="*/ 4654061 w 5943600"/>
              <a:gd name="connsiteY5" fmla="*/ 7815 h 816707"/>
              <a:gd name="connsiteX6" fmla="*/ 4560277 w 5943600"/>
              <a:gd name="connsiteY6" fmla="*/ 54707 h 816707"/>
              <a:gd name="connsiteX7" fmla="*/ 4478215 w 5943600"/>
              <a:gd name="connsiteY7" fmla="*/ 136769 h 816707"/>
              <a:gd name="connsiteX8" fmla="*/ 4431323 w 5943600"/>
              <a:gd name="connsiteY8" fmla="*/ 289169 h 816707"/>
              <a:gd name="connsiteX9" fmla="*/ 4396154 w 5943600"/>
              <a:gd name="connsiteY9" fmla="*/ 394676 h 816707"/>
              <a:gd name="connsiteX10" fmla="*/ 4267200 w 5943600"/>
              <a:gd name="connsiteY10" fmla="*/ 582246 h 816707"/>
              <a:gd name="connsiteX11" fmla="*/ 4056184 w 5943600"/>
              <a:gd name="connsiteY11" fmla="*/ 746369 h 816707"/>
              <a:gd name="connsiteX12" fmla="*/ 3774831 w 5943600"/>
              <a:gd name="connsiteY12" fmla="*/ 781538 h 816707"/>
              <a:gd name="connsiteX13" fmla="*/ 3188677 w 5943600"/>
              <a:gd name="connsiteY13" fmla="*/ 781538 h 816707"/>
              <a:gd name="connsiteX14" fmla="*/ 2954215 w 5943600"/>
              <a:gd name="connsiteY14" fmla="*/ 816707 h 816707"/>
              <a:gd name="connsiteX15" fmla="*/ 2696308 w 5943600"/>
              <a:gd name="connsiteY15" fmla="*/ 781538 h 816707"/>
              <a:gd name="connsiteX16" fmla="*/ 2403231 w 5943600"/>
              <a:gd name="connsiteY16" fmla="*/ 758092 h 816707"/>
              <a:gd name="connsiteX17" fmla="*/ 2086708 w 5943600"/>
              <a:gd name="connsiteY17" fmla="*/ 804984 h 816707"/>
              <a:gd name="connsiteX18" fmla="*/ 1840523 w 5943600"/>
              <a:gd name="connsiteY18" fmla="*/ 793261 h 816707"/>
              <a:gd name="connsiteX19" fmla="*/ 1606061 w 5943600"/>
              <a:gd name="connsiteY19" fmla="*/ 699476 h 816707"/>
              <a:gd name="connsiteX20" fmla="*/ 1312984 w 5943600"/>
              <a:gd name="connsiteY20" fmla="*/ 652584 h 816707"/>
              <a:gd name="connsiteX21" fmla="*/ 1172308 w 5943600"/>
              <a:gd name="connsiteY21" fmla="*/ 652584 h 816707"/>
              <a:gd name="connsiteX22" fmla="*/ 973015 w 5943600"/>
              <a:gd name="connsiteY22" fmla="*/ 652584 h 816707"/>
              <a:gd name="connsiteX23" fmla="*/ 726831 w 5943600"/>
              <a:gd name="connsiteY23" fmla="*/ 652584 h 816707"/>
              <a:gd name="connsiteX24" fmla="*/ 515815 w 5943600"/>
              <a:gd name="connsiteY24" fmla="*/ 558799 h 816707"/>
              <a:gd name="connsiteX25" fmla="*/ 339969 w 5943600"/>
              <a:gd name="connsiteY25" fmla="*/ 418122 h 816707"/>
              <a:gd name="connsiteX26" fmla="*/ 257908 w 5943600"/>
              <a:gd name="connsiteY26" fmla="*/ 253999 h 816707"/>
              <a:gd name="connsiteX27" fmla="*/ 164123 w 5943600"/>
              <a:gd name="connsiteY27" fmla="*/ 148492 h 816707"/>
              <a:gd name="connsiteX28" fmla="*/ 0 w 5943600"/>
              <a:gd name="connsiteY28" fmla="*/ 113322 h 81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43600" h="816707">
                <a:moveTo>
                  <a:pt x="5943600" y="7815"/>
                </a:moveTo>
                <a:lnTo>
                  <a:pt x="5732584" y="7815"/>
                </a:lnTo>
                <a:lnTo>
                  <a:pt x="5451231" y="7815"/>
                </a:lnTo>
                <a:lnTo>
                  <a:pt x="5040923" y="7815"/>
                </a:lnTo>
                <a:lnTo>
                  <a:pt x="4841631" y="7815"/>
                </a:lnTo>
                <a:cubicBezTo>
                  <a:pt x="4777154" y="7815"/>
                  <a:pt x="4700953" y="0"/>
                  <a:pt x="4654061" y="7815"/>
                </a:cubicBezTo>
                <a:cubicBezTo>
                  <a:pt x="4607169" y="15630"/>
                  <a:pt x="4589585" y="33215"/>
                  <a:pt x="4560277" y="54707"/>
                </a:cubicBezTo>
                <a:cubicBezTo>
                  <a:pt x="4530969" y="76199"/>
                  <a:pt x="4499707" y="97692"/>
                  <a:pt x="4478215" y="136769"/>
                </a:cubicBezTo>
                <a:cubicBezTo>
                  <a:pt x="4456723" y="175846"/>
                  <a:pt x="4445000" y="246185"/>
                  <a:pt x="4431323" y="289169"/>
                </a:cubicBezTo>
                <a:cubicBezTo>
                  <a:pt x="4417646" y="332153"/>
                  <a:pt x="4423508" y="345830"/>
                  <a:pt x="4396154" y="394676"/>
                </a:cubicBezTo>
                <a:cubicBezTo>
                  <a:pt x="4368800" y="443522"/>
                  <a:pt x="4323862" y="523631"/>
                  <a:pt x="4267200" y="582246"/>
                </a:cubicBezTo>
                <a:cubicBezTo>
                  <a:pt x="4210538" y="640861"/>
                  <a:pt x="4138245" y="713154"/>
                  <a:pt x="4056184" y="746369"/>
                </a:cubicBezTo>
                <a:cubicBezTo>
                  <a:pt x="3974123" y="779584"/>
                  <a:pt x="3919416" y="775677"/>
                  <a:pt x="3774831" y="781538"/>
                </a:cubicBezTo>
                <a:cubicBezTo>
                  <a:pt x="3630247" y="787400"/>
                  <a:pt x="3325446" y="775677"/>
                  <a:pt x="3188677" y="781538"/>
                </a:cubicBezTo>
                <a:cubicBezTo>
                  <a:pt x="3051908" y="787400"/>
                  <a:pt x="3036276" y="816707"/>
                  <a:pt x="2954215" y="816707"/>
                </a:cubicBezTo>
                <a:cubicBezTo>
                  <a:pt x="2872154" y="816707"/>
                  <a:pt x="2788139" y="791307"/>
                  <a:pt x="2696308" y="781538"/>
                </a:cubicBezTo>
                <a:cubicBezTo>
                  <a:pt x="2604477" y="771769"/>
                  <a:pt x="2504831" y="754184"/>
                  <a:pt x="2403231" y="758092"/>
                </a:cubicBezTo>
                <a:cubicBezTo>
                  <a:pt x="2301631" y="762000"/>
                  <a:pt x="2180493" y="799123"/>
                  <a:pt x="2086708" y="804984"/>
                </a:cubicBezTo>
                <a:cubicBezTo>
                  <a:pt x="1992923" y="810845"/>
                  <a:pt x="1920631" y="810846"/>
                  <a:pt x="1840523" y="793261"/>
                </a:cubicBezTo>
                <a:cubicBezTo>
                  <a:pt x="1760415" y="775676"/>
                  <a:pt x="1693984" y="722922"/>
                  <a:pt x="1606061" y="699476"/>
                </a:cubicBezTo>
                <a:cubicBezTo>
                  <a:pt x="1518138" y="676030"/>
                  <a:pt x="1385276" y="660399"/>
                  <a:pt x="1312984" y="652584"/>
                </a:cubicBezTo>
                <a:cubicBezTo>
                  <a:pt x="1240692" y="644769"/>
                  <a:pt x="1172308" y="652584"/>
                  <a:pt x="1172308" y="652584"/>
                </a:cubicBezTo>
                <a:lnTo>
                  <a:pt x="973015" y="652584"/>
                </a:lnTo>
                <a:cubicBezTo>
                  <a:pt x="898769" y="652584"/>
                  <a:pt x="803031" y="668215"/>
                  <a:pt x="726831" y="652584"/>
                </a:cubicBezTo>
                <a:cubicBezTo>
                  <a:pt x="650631" y="636953"/>
                  <a:pt x="580292" y="597876"/>
                  <a:pt x="515815" y="558799"/>
                </a:cubicBezTo>
                <a:cubicBezTo>
                  <a:pt x="451338" y="519722"/>
                  <a:pt x="382954" y="468922"/>
                  <a:pt x="339969" y="418122"/>
                </a:cubicBezTo>
                <a:cubicBezTo>
                  <a:pt x="296985" y="367322"/>
                  <a:pt x="287216" y="298937"/>
                  <a:pt x="257908" y="253999"/>
                </a:cubicBezTo>
                <a:cubicBezTo>
                  <a:pt x="228600" y="209061"/>
                  <a:pt x="207108" y="171938"/>
                  <a:pt x="164123" y="148492"/>
                </a:cubicBezTo>
                <a:cubicBezTo>
                  <a:pt x="121138" y="125046"/>
                  <a:pt x="60569" y="119184"/>
                  <a:pt x="0" y="113322"/>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dirty="0"/>
          </a:p>
        </p:txBody>
      </p:sp>
      <p:cxnSp>
        <p:nvCxnSpPr>
          <p:cNvPr id="70" name="Straight Arrow Connector 69"/>
          <p:cNvCxnSpPr/>
          <p:nvPr/>
        </p:nvCxnSpPr>
        <p:spPr>
          <a:xfrm flipV="1">
            <a:off x="4419600" y="3651250"/>
            <a:ext cx="304800" cy="1588"/>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71" name="Straight Arrow Connector 70"/>
          <p:cNvCxnSpPr/>
          <p:nvPr/>
        </p:nvCxnSpPr>
        <p:spPr>
          <a:xfrm rot="10800000" flipV="1">
            <a:off x="3810000" y="3651250"/>
            <a:ext cx="304800"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pic>
        <p:nvPicPr>
          <p:cNvPr id="50178" name="Picture 2"/>
          <p:cNvPicPr>
            <a:picLocks noChangeAspect="1" noChangeArrowheads="1"/>
          </p:cNvPicPr>
          <p:nvPr/>
        </p:nvPicPr>
        <p:blipFill>
          <a:blip r:embed="rId4" cstate="print"/>
          <a:srcRect l="5172" t="13693" r="3448"/>
          <a:stretch>
            <a:fillRect/>
          </a:stretch>
        </p:blipFill>
        <p:spPr bwMode="auto">
          <a:xfrm>
            <a:off x="762000" y="3525328"/>
            <a:ext cx="4648200" cy="3332672"/>
          </a:xfrm>
          <a:prstGeom prst="rect">
            <a:avLst/>
          </a:prstGeom>
          <a:noFill/>
          <a:ln w="9525">
            <a:noFill/>
            <a:miter lim="800000"/>
            <a:headEnd/>
            <a:tailEnd/>
          </a:ln>
        </p:spPr>
      </p:pic>
      <p:sp>
        <p:nvSpPr>
          <p:cNvPr id="52" name="Rectangle 9"/>
          <p:cNvSpPr>
            <a:spLocks noGrp="1" noChangeArrowheads="1"/>
          </p:cNvSpPr>
          <p:nvPr>
            <p:ph idx="1"/>
          </p:nvPr>
        </p:nvSpPr>
        <p:spPr>
          <a:xfrm>
            <a:off x="228600" y="609600"/>
            <a:ext cx="5715000" cy="2905924"/>
          </a:xfrm>
        </p:spPr>
        <p:txBody>
          <a:bodyPr wrap="square">
            <a:spAutoFit/>
          </a:bodyPr>
          <a:lstStyle/>
          <a:p>
            <a:pPr lvl="1"/>
            <a:endParaRPr lang="en-US" sz="1400" dirty="0" smtClean="0">
              <a:cs typeface="Arial" charset="0"/>
            </a:endParaRPr>
          </a:p>
          <a:p>
            <a:pPr>
              <a:buFontTx/>
              <a:buChar char="•"/>
            </a:pPr>
            <a:r>
              <a:rPr lang="en-US" sz="2000" dirty="0" smtClean="0">
                <a:solidFill>
                  <a:schemeClr val="bg1"/>
                </a:solidFill>
                <a:cs typeface="Arial" charset="0"/>
              </a:rPr>
              <a:t>GW - SW dynamics: canals, ice, recharge </a:t>
            </a:r>
          </a:p>
          <a:p>
            <a:pPr>
              <a:buFontTx/>
              <a:buChar char="•"/>
            </a:pPr>
            <a:r>
              <a:rPr lang="en-US" sz="2000" dirty="0" smtClean="0">
                <a:solidFill>
                  <a:schemeClr val="bg1"/>
                </a:solidFill>
                <a:cs typeface="Arial" charset="0"/>
              </a:rPr>
              <a:t>Help work </a:t>
            </a:r>
            <a:r>
              <a:rPr lang="en-US" sz="2000" dirty="0" err="1" smtClean="0">
                <a:solidFill>
                  <a:schemeClr val="bg1"/>
                </a:solidFill>
                <a:cs typeface="Arial" charset="0"/>
              </a:rPr>
              <a:t>gaging</a:t>
            </a:r>
            <a:r>
              <a:rPr lang="en-US" sz="2000" dirty="0" smtClean="0">
                <a:solidFill>
                  <a:schemeClr val="bg1"/>
                </a:solidFill>
                <a:cs typeface="Arial" charset="0"/>
              </a:rPr>
              <a:t> station record:</a:t>
            </a:r>
          </a:p>
          <a:p>
            <a:pPr lvl="1"/>
            <a:r>
              <a:rPr lang="en-US" sz="1600" dirty="0" smtClean="0">
                <a:solidFill>
                  <a:srgbClr val="FFFFD9"/>
                </a:solidFill>
                <a:cs typeface="Arial" charset="0"/>
              </a:rPr>
              <a:t>Stage under ice</a:t>
            </a:r>
          </a:p>
          <a:p>
            <a:pPr lvl="1"/>
            <a:r>
              <a:rPr lang="en-US" sz="1600" dirty="0" smtClean="0">
                <a:solidFill>
                  <a:srgbClr val="FFFFD9"/>
                </a:solidFill>
                <a:cs typeface="Arial" charset="0"/>
              </a:rPr>
              <a:t>Flood damage (or unstable controls)</a:t>
            </a:r>
          </a:p>
          <a:p>
            <a:pPr>
              <a:spcBef>
                <a:spcPts val="600"/>
              </a:spcBef>
              <a:buFontTx/>
              <a:buChar char="•"/>
            </a:pPr>
            <a:r>
              <a:rPr lang="en-US" sz="2000" dirty="0" smtClean="0">
                <a:solidFill>
                  <a:schemeClr val="bg1"/>
                </a:solidFill>
                <a:cs typeface="Arial" charset="0"/>
              </a:rPr>
              <a:t>Advanced uses… lots of potential</a:t>
            </a:r>
            <a:r>
              <a:rPr lang="en-US" sz="2000" dirty="0" smtClean="0">
                <a:cs typeface="Arial" charset="0"/>
              </a:rPr>
              <a:t>:</a:t>
            </a:r>
          </a:p>
          <a:p>
            <a:pPr lvl="1"/>
            <a:r>
              <a:rPr lang="en-US" sz="1600" dirty="0" smtClean="0">
                <a:solidFill>
                  <a:srgbClr val="FFFFD9"/>
                </a:solidFill>
                <a:cs typeface="Arial" charset="0"/>
              </a:rPr>
              <a:t>Heat-based estimates of water fluxes</a:t>
            </a:r>
          </a:p>
          <a:p>
            <a:pPr lvl="1"/>
            <a:r>
              <a:rPr lang="en-US" sz="1600" dirty="0" smtClean="0">
                <a:solidFill>
                  <a:srgbClr val="FFFFD9"/>
                </a:solidFill>
                <a:cs typeface="Arial" charset="0"/>
              </a:rPr>
              <a:t>Water-quality monitoring</a:t>
            </a:r>
          </a:p>
          <a:p>
            <a:pPr lvl="1"/>
            <a:r>
              <a:rPr lang="en-US" sz="1600" dirty="0" smtClean="0">
                <a:solidFill>
                  <a:srgbClr val="FFFFD9"/>
                </a:solidFill>
                <a:cs typeface="Arial" charset="0"/>
              </a:rPr>
              <a:t>Improved understanding of nutrient loading.</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22" name="Rectangle 2"/>
          <p:cNvSpPr>
            <a:spLocks noGrp="1" noChangeArrowheads="1"/>
          </p:cNvSpPr>
          <p:nvPr>
            <p:ph type="title"/>
          </p:nvPr>
        </p:nvSpPr>
        <p:spPr>
          <a:xfrm>
            <a:off x="0" y="76200"/>
            <a:ext cx="9144000" cy="685800"/>
          </a:xfrm>
        </p:spPr>
        <p:txBody>
          <a:bodyPr/>
          <a:lstStyle/>
          <a:p>
            <a:pPr eaLnBrk="1" hangingPunct="1">
              <a:defRPr/>
            </a:pPr>
            <a:r>
              <a:rPr lang="en-US" sz="3800" kern="1200" dirty="0" smtClean="0">
                <a:solidFill>
                  <a:srgbClr val="FFFF99"/>
                </a:solidFill>
              </a:rPr>
              <a:t>Continuous Water-Quality Monitoring</a:t>
            </a:r>
            <a:endParaRPr lang="en-US" altLang="en-US" sz="3800" dirty="0" smtClean="0"/>
          </a:p>
        </p:txBody>
      </p:sp>
      <p:sp>
        <p:nvSpPr>
          <p:cNvPr id="1566724" name="Text Box 4"/>
          <p:cNvSpPr txBox="1">
            <a:spLocks noChangeArrowheads="1"/>
          </p:cNvSpPr>
          <p:nvPr/>
        </p:nvSpPr>
        <p:spPr bwMode="auto">
          <a:xfrm>
            <a:off x="3392488" y="5919788"/>
            <a:ext cx="1697037" cy="579437"/>
          </a:xfrm>
          <a:prstGeom prst="rect">
            <a:avLst/>
          </a:prstGeom>
          <a:noFill/>
          <a:ln w="9525">
            <a:noFill/>
            <a:miter lim="800000"/>
            <a:headEnd/>
            <a:tailEnd/>
          </a:ln>
          <a:effectLst/>
        </p:spPr>
        <p:txBody>
          <a:bodyPr wrap="none">
            <a:spAutoFit/>
          </a:bodyPr>
          <a:lstStyle/>
          <a:p>
            <a:pPr>
              <a:defRPr/>
            </a:pPr>
            <a:r>
              <a:rPr lang="en-US" sz="3200" b="1">
                <a:effectLst>
                  <a:outerShdw blurRad="38100" dist="38100" dir="2700000" algn="tl">
                    <a:srgbClr val="000000"/>
                  </a:outerShdw>
                </a:effectLst>
              </a:rPr>
              <a:t>AND…..</a:t>
            </a:r>
          </a:p>
        </p:txBody>
      </p:sp>
      <p:pic>
        <p:nvPicPr>
          <p:cNvPr id="51202" name="Picture 2"/>
          <p:cNvPicPr>
            <a:picLocks noChangeAspect="1" noChangeArrowheads="1"/>
          </p:cNvPicPr>
          <p:nvPr/>
        </p:nvPicPr>
        <p:blipFill>
          <a:blip r:embed="rId3" cstate="print"/>
          <a:srcRect l="2730" r="1706" b="2170"/>
          <a:stretch>
            <a:fillRect/>
          </a:stretch>
        </p:blipFill>
        <p:spPr bwMode="auto">
          <a:xfrm>
            <a:off x="0" y="990599"/>
            <a:ext cx="5592098" cy="4953001"/>
          </a:xfrm>
          <a:prstGeom prst="rect">
            <a:avLst/>
          </a:prstGeom>
          <a:noFill/>
          <a:ln w="9525">
            <a:noFill/>
            <a:miter lim="800000"/>
            <a:headEnd/>
            <a:tailEnd/>
          </a:ln>
        </p:spPr>
      </p:pic>
      <p:sp>
        <p:nvSpPr>
          <p:cNvPr id="8" name="Content Placeholder 7"/>
          <p:cNvSpPr>
            <a:spLocks noGrp="1"/>
          </p:cNvSpPr>
          <p:nvPr>
            <p:ph idx="1"/>
          </p:nvPr>
        </p:nvSpPr>
        <p:spPr>
          <a:xfrm>
            <a:off x="5410200" y="1066800"/>
            <a:ext cx="3581400" cy="4953000"/>
          </a:xfrm>
        </p:spPr>
        <p:txBody>
          <a:bodyPr/>
          <a:lstStyle/>
          <a:p>
            <a:pPr indent="-171450">
              <a:spcBef>
                <a:spcPts val="1200"/>
              </a:spcBef>
              <a:buSzPct val="130000"/>
              <a:buNone/>
              <a:tabLst>
                <a:tab pos="1604963" algn="r"/>
                <a:tab pos="2286000" algn="r"/>
              </a:tabLst>
            </a:pPr>
            <a:r>
              <a:rPr lang="en-US" sz="2000" dirty="0" smtClean="0">
                <a:solidFill>
                  <a:schemeClr val="bg1"/>
                </a:solidFill>
              </a:rPr>
              <a:t>Detect temporal variations (seasonal, daily, event) </a:t>
            </a:r>
          </a:p>
          <a:p>
            <a:pPr indent="-171450">
              <a:spcBef>
                <a:spcPts val="1200"/>
              </a:spcBef>
              <a:buSzPct val="130000"/>
              <a:buNone/>
              <a:tabLst>
                <a:tab pos="1604963" algn="r"/>
                <a:tab pos="2286000" algn="r"/>
              </a:tabLst>
            </a:pPr>
            <a:r>
              <a:rPr lang="en-US" sz="2000" dirty="0" smtClean="0"/>
              <a:t>Trigger sample collection</a:t>
            </a:r>
            <a:endParaRPr lang="en-US" sz="2000" dirty="0" smtClean="0">
              <a:cs typeface="Times New Roman" pitchFamily="18" charset="0"/>
            </a:endParaRPr>
          </a:p>
          <a:p>
            <a:pPr indent="-171450">
              <a:spcBef>
                <a:spcPts val="1200"/>
              </a:spcBef>
              <a:buSzPct val="130000"/>
              <a:buNone/>
              <a:tabLst>
                <a:tab pos="1604963" algn="r"/>
                <a:tab pos="2286000" algn="r"/>
              </a:tabLst>
            </a:pPr>
            <a:r>
              <a:rPr lang="en-US" sz="2000" dirty="0" smtClean="0">
                <a:solidFill>
                  <a:schemeClr val="bg1"/>
                </a:solidFill>
              </a:rPr>
              <a:t>Feedback for regulatory &amp; operational purposes</a:t>
            </a:r>
          </a:p>
          <a:p>
            <a:pPr indent="-171450">
              <a:spcBef>
                <a:spcPts val="1200"/>
              </a:spcBef>
              <a:buSzPct val="130000"/>
              <a:buNone/>
              <a:tabLst>
                <a:tab pos="1604963" algn="r"/>
                <a:tab pos="2286000" algn="r"/>
              </a:tabLst>
            </a:pPr>
            <a:r>
              <a:rPr lang="en-US" sz="2000" dirty="0" smtClean="0"/>
              <a:t>Increase process-based knowledge</a:t>
            </a:r>
          </a:p>
          <a:p>
            <a:pPr indent="-171450">
              <a:spcBef>
                <a:spcPts val="1200"/>
              </a:spcBef>
              <a:buSzPct val="130000"/>
              <a:buNone/>
              <a:tabLst>
                <a:tab pos="1604963" algn="r"/>
                <a:tab pos="2286000" algn="r"/>
              </a:tabLst>
            </a:pPr>
            <a:r>
              <a:rPr lang="en-US" sz="2000" dirty="0" smtClean="0">
                <a:solidFill>
                  <a:schemeClr val="bg1"/>
                </a:solidFill>
              </a:rPr>
              <a:t>Provide data for modeling</a:t>
            </a:r>
          </a:p>
          <a:p>
            <a:pPr indent="-171450">
              <a:spcBef>
                <a:spcPts val="1200"/>
              </a:spcBef>
              <a:buSzPct val="130000"/>
              <a:buNone/>
              <a:tabLst>
                <a:tab pos="1604963" algn="r"/>
                <a:tab pos="2286000" algn="r"/>
              </a:tabLst>
            </a:pPr>
            <a:r>
              <a:rPr lang="en-US" sz="2000" dirty="0" smtClean="0"/>
              <a:t>Forecast water quality</a:t>
            </a:r>
          </a:p>
          <a:p>
            <a:pPr indent="-171450">
              <a:spcBef>
                <a:spcPts val="1200"/>
              </a:spcBef>
              <a:buSzPct val="130000"/>
              <a:buNone/>
              <a:tabLst>
                <a:tab pos="1604963" algn="r"/>
                <a:tab pos="2286000" algn="r"/>
              </a:tabLst>
            </a:pPr>
            <a:r>
              <a:rPr lang="en-US" sz="2000" dirty="0" smtClean="0">
                <a:solidFill>
                  <a:schemeClr val="bg1"/>
                </a:solidFill>
              </a:rPr>
              <a:t>Estimate concentrations of unmeasured constituents</a:t>
            </a:r>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44000" cy="838200"/>
          </a:xfrm>
        </p:spPr>
        <p:txBody>
          <a:bodyPr/>
          <a:lstStyle/>
          <a:p>
            <a:pPr>
              <a:defRPr/>
            </a:pPr>
            <a:r>
              <a:rPr lang="en-US" sz="3400" kern="1200" dirty="0" smtClean="0">
                <a:solidFill>
                  <a:srgbClr val="FFFF99"/>
                </a:solidFill>
              </a:rPr>
              <a:t>Improved Sensors and Signal Processing</a:t>
            </a:r>
          </a:p>
        </p:txBody>
      </p:sp>
      <p:pic>
        <p:nvPicPr>
          <p:cNvPr id="53252" name="Picture 5" descr="http://www.hach.com/fmmimghach?CODE:NITRATAXPLUSSENSRLXV6149|1"/>
          <p:cNvPicPr>
            <a:picLocks noChangeAspect="1" noChangeArrowheads="1"/>
          </p:cNvPicPr>
          <p:nvPr/>
        </p:nvPicPr>
        <p:blipFill>
          <a:blip r:embed="rId2" cstate="print"/>
          <a:srcRect/>
          <a:stretch>
            <a:fillRect/>
          </a:stretch>
        </p:blipFill>
        <p:spPr bwMode="auto">
          <a:xfrm>
            <a:off x="5181600" y="1143000"/>
            <a:ext cx="3848386" cy="2559177"/>
          </a:xfrm>
          <a:prstGeom prst="rect">
            <a:avLst/>
          </a:prstGeom>
          <a:noFill/>
          <a:ln w="9525">
            <a:noFill/>
            <a:miter lim="800000"/>
            <a:headEnd/>
            <a:tailEnd/>
          </a:ln>
        </p:spPr>
      </p:pic>
      <p:pic>
        <p:nvPicPr>
          <p:cNvPr id="53253" name="Picture 3" descr="argonaut-sl2-vertical-beam"/>
          <p:cNvPicPr>
            <a:picLocks noChangeAspect="1" noChangeArrowheads="1"/>
          </p:cNvPicPr>
          <p:nvPr/>
        </p:nvPicPr>
        <p:blipFill>
          <a:blip r:embed="rId3" cstate="print"/>
          <a:srcRect/>
          <a:stretch>
            <a:fillRect/>
          </a:stretch>
        </p:blipFill>
        <p:spPr bwMode="auto">
          <a:xfrm>
            <a:off x="2362200" y="3200399"/>
            <a:ext cx="2743200" cy="3557187"/>
          </a:xfrm>
          <a:prstGeom prst="rect">
            <a:avLst/>
          </a:prstGeom>
          <a:noFill/>
          <a:ln w="9525">
            <a:noFill/>
            <a:miter lim="800000"/>
            <a:headEnd/>
            <a:tailEnd/>
          </a:ln>
        </p:spPr>
      </p:pic>
      <p:sp>
        <p:nvSpPr>
          <p:cNvPr id="53254" name="TextBox 12"/>
          <p:cNvSpPr txBox="1">
            <a:spLocks noChangeArrowheads="1"/>
          </p:cNvSpPr>
          <p:nvPr/>
        </p:nvSpPr>
        <p:spPr bwMode="auto">
          <a:xfrm>
            <a:off x="5257800" y="2971800"/>
            <a:ext cx="2514600" cy="523220"/>
          </a:xfrm>
          <a:prstGeom prst="rect">
            <a:avLst/>
          </a:prstGeom>
          <a:noFill/>
          <a:ln w="9525">
            <a:noFill/>
            <a:miter lim="800000"/>
            <a:headEnd/>
            <a:tailEnd/>
          </a:ln>
        </p:spPr>
        <p:txBody>
          <a:bodyPr wrap="square">
            <a:spAutoFit/>
          </a:bodyPr>
          <a:lstStyle/>
          <a:p>
            <a:r>
              <a:rPr lang="en-US" sz="2800" b="1" dirty="0">
                <a:solidFill>
                  <a:schemeClr val="tx1"/>
                </a:solidFill>
              </a:rPr>
              <a:t>UV Nitrate</a:t>
            </a:r>
          </a:p>
        </p:txBody>
      </p:sp>
      <p:sp>
        <p:nvSpPr>
          <p:cNvPr id="53255" name="TextBox 13"/>
          <p:cNvSpPr txBox="1">
            <a:spLocks noChangeArrowheads="1"/>
          </p:cNvSpPr>
          <p:nvPr/>
        </p:nvSpPr>
        <p:spPr bwMode="auto">
          <a:xfrm>
            <a:off x="2362200" y="5791200"/>
            <a:ext cx="2286000" cy="954088"/>
          </a:xfrm>
          <a:prstGeom prst="rect">
            <a:avLst/>
          </a:prstGeom>
          <a:noFill/>
          <a:ln w="9525">
            <a:noFill/>
            <a:miter lim="800000"/>
            <a:headEnd/>
            <a:tailEnd/>
          </a:ln>
        </p:spPr>
        <p:txBody>
          <a:bodyPr>
            <a:spAutoFit/>
          </a:bodyPr>
          <a:lstStyle/>
          <a:p>
            <a:r>
              <a:rPr lang="en-US" sz="2800" b="1" dirty="0">
                <a:solidFill>
                  <a:schemeClr val="bg1"/>
                </a:solidFill>
              </a:rPr>
              <a:t>Acoustic Backscatter</a:t>
            </a:r>
          </a:p>
        </p:txBody>
      </p:sp>
      <p:pic>
        <p:nvPicPr>
          <p:cNvPr id="53256" name="Picture 2" descr="http://www.sequoiasci.com/graphics/upload/f3792684-87f7-44a8-8d66-675c339d2f87.jpg"/>
          <p:cNvPicPr>
            <a:picLocks noChangeAspect="1" noChangeArrowheads="1"/>
          </p:cNvPicPr>
          <p:nvPr/>
        </p:nvPicPr>
        <p:blipFill>
          <a:blip r:embed="rId4" cstate="print"/>
          <a:srcRect/>
          <a:stretch>
            <a:fillRect/>
          </a:stretch>
        </p:blipFill>
        <p:spPr bwMode="auto">
          <a:xfrm>
            <a:off x="6629400" y="4038600"/>
            <a:ext cx="2314575" cy="1543050"/>
          </a:xfrm>
          <a:prstGeom prst="rect">
            <a:avLst/>
          </a:prstGeom>
          <a:noFill/>
          <a:ln w="9525">
            <a:noFill/>
            <a:miter lim="800000"/>
            <a:headEnd/>
            <a:tailEnd/>
          </a:ln>
        </p:spPr>
      </p:pic>
      <p:sp>
        <p:nvSpPr>
          <p:cNvPr id="53257" name="TextBox 15"/>
          <p:cNvSpPr txBox="1">
            <a:spLocks noChangeArrowheads="1"/>
          </p:cNvSpPr>
          <p:nvPr/>
        </p:nvSpPr>
        <p:spPr bwMode="auto">
          <a:xfrm>
            <a:off x="6629400" y="5562600"/>
            <a:ext cx="2514600" cy="523220"/>
          </a:xfrm>
          <a:prstGeom prst="rect">
            <a:avLst/>
          </a:prstGeom>
          <a:noFill/>
          <a:ln w="9525">
            <a:noFill/>
            <a:miter lim="800000"/>
            <a:headEnd/>
            <a:tailEnd/>
          </a:ln>
        </p:spPr>
        <p:txBody>
          <a:bodyPr wrap="square">
            <a:spAutoFit/>
          </a:bodyPr>
          <a:lstStyle/>
          <a:p>
            <a:r>
              <a:rPr lang="en-US" sz="2800" b="1" dirty="0">
                <a:solidFill>
                  <a:schemeClr val="bg1"/>
                </a:solidFill>
              </a:rPr>
              <a:t>Laser-Based</a:t>
            </a:r>
          </a:p>
        </p:txBody>
      </p:sp>
      <p:pic>
        <p:nvPicPr>
          <p:cNvPr id="53258" name="Picture 3"/>
          <p:cNvPicPr>
            <a:picLocks noChangeAspect="1" noChangeArrowheads="1"/>
          </p:cNvPicPr>
          <p:nvPr/>
        </p:nvPicPr>
        <p:blipFill>
          <a:blip r:embed="rId5" cstate="print"/>
          <a:srcRect/>
          <a:stretch>
            <a:fillRect/>
          </a:stretch>
        </p:blipFill>
        <p:spPr bwMode="auto">
          <a:xfrm>
            <a:off x="0" y="1219200"/>
            <a:ext cx="2980547" cy="2562225"/>
          </a:xfrm>
          <a:prstGeom prst="rect">
            <a:avLst/>
          </a:prstGeom>
          <a:noFill/>
          <a:ln w="12700">
            <a:noFill/>
            <a:miter lim="800000"/>
            <a:headEnd/>
            <a:tailEnd/>
          </a:ln>
        </p:spPr>
      </p:pic>
      <p:sp>
        <p:nvSpPr>
          <p:cNvPr id="53259" name="TextBox 14"/>
          <p:cNvSpPr txBox="1">
            <a:spLocks noChangeArrowheads="1"/>
          </p:cNvSpPr>
          <p:nvPr/>
        </p:nvSpPr>
        <p:spPr bwMode="auto">
          <a:xfrm>
            <a:off x="0" y="3200400"/>
            <a:ext cx="2286000" cy="523875"/>
          </a:xfrm>
          <a:prstGeom prst="rect">
            <a:avLst/>
          </a:prstGeom>
          <a:noFill/>
          <a:ln w="9525">
            <a:noFill/>
            <a:miter lim="800000"/>
            <a:headEnd/>
            <a:tailEnd/>
          </a:ln>
        </p:spPr>
        <p:txBody>
          <a:bodyPr>
            <a:spAutoFit/>
          </a:bodyPr>
          <a:lstStyle/>
          <a:p>
            <a:r>
              <a:rPr lang="en-US" sz="2800" b="1" dirty="0">
                <a:solidFill>
                  <a:schemeClr val="bg1"/>
                </a:solidFill>
              </a:rPr>
              <a:t>Turbidity</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ry-bdg1"/>
          <p:cNvPicPr>
            <a:picLocks noChangeAspect="1" noChangeArrowheads="1"/>
          </p:cNvPicPr>
          <p:nvPr/>
        </p:nvPicPr>
        <p:blipFill>
          <a:blip r:embed="rId3" cstate="print"/>
          <a:srcRect l="22987" t="6187" r="9967" b="17221"/>
          <a:stretch>
            <a:fillRect/>
          </a:stretch>
        </p:blipFill>
        <p:spPr bwMode="auto">
          <a:xfrm>
            <a:off x="0" y="1491122"/>
            <a:ext cx="3524250" cy="5366878"/>
          </a:xfrm>
          <a:prstGeom prst="rect">
            <a:avLst/>
          </a:prstGeom>
          <a:noFill/>
          <a:ln w="9525">
            <a:solidFill>
              <a:schemeClr val="tx1"/>
            </a:solidFill>
            <a:miter lim="800000"/>
            <a:headEnd/>
            <a:tailEnd/>
          </a:ln>
        </p:spPr>
      </p:pic>
      <p:sp>
        <p:nvSpPr>
          <p:cNvPr id="12291" name="Rectangle 3"/>
          <p:cNvSpPr>
            <a:spLocks noGrp="1" noChangeArrowheads="1"/>
          </p:cNvSpPr>
          <p:nvPr>
            <p:ph type="title"/>
          </p:nvPr>
        </p:nvSpPr>
        <p:spPr>
          <a:xfrm>
            <a:off x="0" y="76200"/>
            <a:ext cx="9144000" cy="533400"/>
          </a:xfrm>
        </p:spPr>
        <p:txBody>
          <a:bodyPr/>
          <a:lstStyle/>
          <a:p>
            <a:pPr eaLnBrk="1" hangingPunct="1">
              <a:defRPr/>
            </a:pPr>
            <a:r>
              <a:rPr lang="en-US" altLang="en-US" sz="3400" i="1" kern="1200" dirty="0" smtClean="0"/>
              <a:t>Surrogates for Concentration Estimation</a:t>
            </a:r>
          </a:p>
        </p:txBody>
      </p:sp>
      <p:sp>
        <p:nvSpPr>
          <p:cNvPr id="12292" name="Rectangle 4"/>
          <p:cNvSpPr>
            <a:spLocks noGrp="1" noChangeArrowheads="1"/>
          </p:cNvSpPr>
          <p:nvPr>
            <p:ph sz="half" idx="1"/>
          </p:nvPr>
        </p:nvSpPr>
        <p:spPr>
          <a:xfrm>
            <a:off x="3962400" y="1143000"/>
            <a:ext cx="5181600" cy="4648200"/>
          </a:xfrm>
        </p:spPr>
        <p:txBody>
          <a:bodyPr/>
          <a:lstStyle/>
          <a:p>
            <a:pPr eaLnBrk="1" hangingPunct="1">
              <a:lnSpc>
                <a:spcPct val="90000"/>
              </a:lnSpc>
              <a:buClr>
                <a:srgbClr val="EEEE12"/>
              </a:buClr>
              <a:buFontTx/>
              <a:buNone/>
              <a:defRPr/>
            </a:pPr>
            <a:endParaRPr lang="en-US" altLang="en-US" sz="1900" dirty="0" smtClean="0">
              <a:effectLst>
                <a:outerShdw blurRad="38100" dist="38100" dir="2700000" algn="tl">
                  <a:srgbClr val="000000">
                    <a:alpha val="43137"/>
                  </a:srgbClr>
                </a:outerShdw>
              </a:effectLst>
            </a:endParaRPr>
          </a:p>
          <a:p>
            <a:pPr eaLnBrk="1" hangingPunct="1">
              <a:lnSpc>
                <a:spcPct val="90000"/>
              </a:lnSpc>
              <a:buClr>
                <a:srgbClr val="EEEE12"/>
              </a:buClr>
              <a:defRPr/>
            </a:pPr>
            <a:r>
              <a:rPr lang="en-US" altLang="en-US" sz="1900" dirty="0" smtClean="0">
                <a:effectLst>
                  <a:outerShdw blurRad="38100" dist="38100" dir="2700000" algn="tl">
                    <a:srgbClr val="000000">
                      <a:alpha val="43137"/>
                    </a:srgbClr>
                  </a:outerShdw>
                </a:effectLst>
              </a:rPr>
              <a:t>Collect water samples over the range of  hydrologic and chemical conditions </a:t>
            </a:r>
            <a:br>
              <a:rPr lang="en-US" altLang="en-US" sz="1900" dirty="0" smtClean="0">
                <a:effectLst>
                  <a:outerShdw blurRad="38100" dist="38100" dir="2700000" algn="tl">
                    <a:srgbClr val="000000">
                      <a:alpha val="43137"/>
                    </a:srgbClr>
                  </a:outerShdw>
                </a:effectLst>
              </a:rPr>
            </a:br>
            <a:endParaRPr lang="en-US" altLang="en-US" sz="1900" dirty="0" smtClean="0">
              <a:effectLst>
                <a:outerShdw blurRad="38100" dist="38100" dir="2700000" algn="tl">
                  <a:srgbClr val="000000">
                    <a:alpha val="43137"/>
                  </a:srgbClr>
                </a:outerShdw>
              </a:effectLst>
            </a:endParaRPr>
          </a:p>
          <a:p>
            <a:pPr eaLnBrk="1" hangingPunct="1">
              <a:lnSpc>
                <a:spcPct val="90000"/>
              </a:lnSpc>
              <a:buClr>
                <a:srgbClr val="EEEE12"/>
              </a:buClr>
              <a:defRPr/>
            </a:pPr>
            <a:r>
              <a:rPr lang="en-US" altLang="en-US" sz="1900" dirty="0" smtClean="0">
                <a:effectLst>
                  <a:outerShdw blurRad="38100" dist="38100" dir="2700000" algn="tl">
                    <a:srgbClr val="000000">
                      <a:alpha val="43137"/>
                    </a:srgbClr>
                  </a:outerShdw>
                </a:effectLst>
              </a:rPr>
              <a:t>Develop site-specific regression models using samples and sensor values</a:t>
            </a:r>
            <a:br>
              <a:rPr lang="en-US" altLang="en-US" sz="1900" dirty="0" smtClean="0">
                <a:effectLst>
                  <a:outerShdw blurRad="38100" dist="38100" dir="2700000" algn="tl">
                    <a:srgbClr val="000000">
                      <a:alpha val="43137"/>
                    </a:srgbClr>
                  </a:outerShdw>
                </a:effectLst>
              </a:rPr>
            </a:br>
            <a:endParaRPr lang="en-US" altLang="en-US" sz="1900" dirty="0" smtClean="0">
              <a:effectLst>
                <a:outerShdw blurRad="38100" dist="38100" dir="2700000" algn="tl">
                  <a:srgbClr val="000000">
                    <a:alpha val="43137"/>
                  </a:srgbClr>
                </a:outerShdw>
              </a:effectLst>
            </a:endParaRPr>
          </a:p>
          <a:p>
            <a:pPr eaLnBrk="1" hangingPunct="1">
              <a:lnSpc>
                <a:spcPct val="90000"/>
              </a:lnSpc>
              <a:buClr>
                <a:srgbClr val="EEEE12"/>
              </a:buClr>
              <a:defRPr/>
            </a:pPr>
            <a:r>
              <a:rPr lang="en-US" altLang="en-US" sz="1900" dirty="0" smtClean="0">
                <a:effectLst>
                  <a:outerShdw blurRad="38100" dist="38100" dir="2700000" algn="tl">
                    <a:srgbClr val="000000">
                      <a:alpha val="43137"/>
                    </a:srgbClr>
                  </a:outerShdw>
                </a:effectLst>
              </a:rPr>
              <a:t>Compute concentrations and loads</a:t>
            </a:r>
          </a:p>
          <a:p>
            <a:pPr eaLnBrk="1" hangingPunct="1">
              <a:lnSpc>
                <a:spcPct val="90000"/>
              </a:lnSpc>
              <a:buClr>
                <a:srgbClr val="EEEE12"/>
              </a:buClr>
              <a:buFontTx/>
              <a:buNone/>
              <a:defRPr/>
            </a:pPr>
            <a:endParaRPr lang="en-US" altLang="en-US" sz="1900" dirty="0" smtClean="0">
              <a:effectLst>
                <a:outerShdw blurRad="38100" dist="38100" dir="2700000" algn="tl">
                  <a:srgbClr val="000000">
                    <a:alpha val="43137"/>
                  </a:srgbClr>
                </a:outerShdw>
              </a:effectLst>
            </a:endParaRPr>
          </a:p>
          <a:p>
            <a:pPr eaLnBrk="1" hangingPunct="1">
              <a:lnSpc>
                <a:spcPct val="90000"/>
              </a:lnSpc>
              <a:buClr>
                <a:srgbClr val="EEEE12"/>
              </a:buClr>
              <a:defRPr/>
            </a:pPr>
            <a:r>
              <a:rPr lang="en-US" altLang="en-US" sz="1900" dirty="0" smtClean="0">
                <a:effectLst>
                  <a:outerShdw blurRad="38100" dist="38100" dir="2700000" algn="tl">
                    <a:srgbClr val="000000">
                      <a:alpha val="43137"/>
                    </a:srgbClr>
                  </a:outerShdw>
                </a:effectLst>
              </a:rPr>
              <a:t>Publish regression models </a:t>
            </a:r>
            <a:br>
              <a:rPr lang="en-US" altLang="en-US" sz="1900" dirty="0" smtClean="0">
                <a:effectLst>
                  <a:outerShdw blurRad="38100" dist="38100" dir="2700000" algn="tl">
                    <a:srgbClr val="000000">
                      <a:alpha val="43137"/>
                    </a:srgbClr>
                  </a:outerShdw>
                </a:effectLst>
              </a:rPr>
            </a:br>
            <a:endParaRPr lang="en-US" altLang="en-US" sz="1900" dirty="0" smtClean="0">
              <a:effectLst>
                <a:outerShdw blurRad="38100" dist="38100" dir="2700000" algn="tl">
                  <a:srgbClr val="000000">
                    <a:alpha val="43137"/>
                  </a:srgbClr>
                </a:outerShdw>
              </a:effectLst>
            </a:endParaRPr>
          </a:p>
          <a:p>
            <a:pPr eaLnBrk="1" hangingPunct="1">
              <a:lnSpc>
                <a:spcPct val="90000"/>
              </a:lnSpc>
              <a:buClr>
                <a:srgbClr val="EEEE12"/>
              </a:buClr>
              <a:defRPr/>
            </a:pPr>
            <a:r>
              <a:rPr lang="en-US" altLang="en-US" sz="1900" dirty="0" smtClean="0">
                <a:effectLst>
                  <a:outerShdw blurRad="38100" dist="38100" dir="2700000" algn="tl">
                    <a:srgbClr val="000000">
                      <a:alpha val="43137"/>
                    </a:srgbClr>
                  </a:outerShdw>
                </a:effectLst>
              </a:rPr>
              <a:t>Display computations, uncertainty, and probability on the Web</a:t>
            </a:r>
          </a:p>
          <a:p>
            <a:pPr eaLnBrk="1" hangingPunct="1">
              <a:lnSpc>
                <a:spcPct val="90000"/>
              </a:lnSpc>
              <a:buClr>
                <a:srgbClr val="EEEE12"/>
              </a:buClr>
              <a:defRPr/>
            </a:pPr>
            <a:endParaRPr lang="en-US" altLang="en-US" sz="1900" dirty="0" smtClean="0">
              <a:effectLst>
                <a:outerShdw blurRad="38100" dist="38100" dir="2700000" algn="tl">
                  <a:srgbClr val="000000">
                    <a:alpha val="43137"/>
                  </a:srgbClr>
                </a:outerShdw>
              </a:effectLst>
            </a:endParaRPr>
          </a:p>
          <a:p>
            <a:pPr eaLnBrk="1" hangingPunct="1">
              <a:lnSpc>
                <a:spcPct val="90000"/>
              </a:lnSpc>
              <a:buClr>
                <a:srgbClr val="EEEE12"/>
              </a:buClr>
              <a:defRPr/>
            </a:pPr>
            <a:r>
              <a:rPr lang="en-US" altLang="en-US" sz="1900" dirty="0" smtClean="0">
                <a:effectLst>
                  <a:outerShdw blurRad="38100" dist="38100" dir="2700000" algn="tl">
                    <a:srgbClr val="000000">
                      <a:alpha val="43137"/>
                    </a:srgbClr>
                  </a:outerShdw>
                </a:effectLst>
              </a:rPr>
              <a:t>Continued sampling to verify models</a:t>
            </a:r>
          </a:p>
        </p:txBody>
      </p:sp>
      <p:sp>
        <p:nvSpPr>
          <p:cNvPr id="5125" name="Text Box 5"/>
          <p:cNvSpPr txBox="1">
            <a:spLocks noChangeArrowheads="1"/>
          </p:cNvSpPr>
          <p:nvPr/>
        </p:nvSpPr>
        <p:spPr bwMode="auto">
          <a:xfrm>
            <a:off x="0" y="838200"/>
            <a:ext cx="3505200" cy="701675"/>
          </a:xfrm>
          <a:prstGeom prst="rect">
            <a:avLst/>
          </a:prstGeom>
          <a:noFill/>
          <a:ln w="9525">
            <a:noFill/>
            <a:miter lim="800000"/>
            <a:headEnd/>
            <a:tailEnd/>
          </a:ln>
          <a:effectLst/>
        </p:spPr>
        <p:txBody>
          <a:bodyPr anchor="b">
            <a:spAutoFit/>
          </a:bodyPr>
          <a:lstStyle/>
          <a:p>
            <a:pPr>
              <a:defRPr/>
            </a:pPr>
            <a:r>
              <a:rPr lang="en-US" altLang="en-US" sz="2000" b="1" dirty="0">
                <a:solidFill>
                  <a:schemeClr val="bg1"/>
                </a:solidFill>
                <a:latin typeface="+mn-lt"/>
              </a:rPr>
              <a:t>Little Arkansas River near Sedgwick, Kansas</a:t>
            </a:r>
          </a:p>
        </p:txBody>
      </p:sp>
      <p:pic>
        <p:nvPicPr>
          <p:cNvPr id="19462" name="Picture 6" descr="mau3"/>
          <p:cNvPicPr>
            <a:picLocks noChangeAspect="1" noChangeArrowheads="1"/>
          </p:cNvPicPr>
          <p:nvPr/>
        </p:nvPicPr>
        <p:blipFill>
          <a:blip r:embed="rId4" cstate="print"/>
          <a:srcRect/>
          <a:stretch>
            <a:fillRect/>
          </a:stretch>
        </p:blipFill>
        <p:spPr bwMode="auto">
          <a:xfrm>
            <a:off x="2133600" y="4800600"/>
            <a:ext cx="1685925" cy="205740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0" y="990600"/>
            <a:ext cx="9144000" cy="5424407"/>
          </a:xfrm>
          <a:prstGeom prst="rect">
            <a:avLst/>
          </a:prstGeom>
          <a:noFill/>
          <a:ln w="9525">
            <a:solidFill>
              <a:srgbClr val="000080"/>
            </a:solidFill>
            <a:miter lim="800000"/>
            <a:headEnd/>
            <a:tailEnd/>
          </a:ln>
        </p:spPr>
      </p:pic>
      <p:sp>
        <p:nvSpPr>
          <p:cNvPr id="25603"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1616900" name="Rectangle 4"/>
          <p:cNvSpPr>
            <a:spLocks noGrp="1" noChangeArrowheads="1"/>
          </p:cNvSpPr>
          <p:nvPr>
            <p:ph type="title"/>
          </p:nvPr>
        </p:nvSpPr>
        <p:spPr>
          <a:xfrm>
            <a:off x="0" y="152400"/>
            <a:ext cx="9144000" cy="457200"/>
          </a:xfrm>
        </p:spPr>
        <p:txBody>
          <a:bodyPr/>
          <a:lstStyle/>
          <a:p>
            <a:pPr eaLnBrk="1" hangingPunct="1">
              <a:defRPr/>
            </a:pPr>
            <a:r>
              <a:rPr lang="en-US" kern="1200" dirty="0" smtClean="0">
                <a:solidFill>
                  <a:srgbClr val="FFFF99"/>
                </a:solidFill>
              </a:rPr>
              <a:t>Turbidity estimates E. Coli reliably</a:t>
            </a:r>
          </a:p>
        </p:txBody>
      </p:sp>
      <p:sp>
        <p:nvSpPr>
          <p:cNvPr id="1616901" name="Text Box 5"/>
          <p:cNvSpPr txBox="1">
            <a:spLocks noChangeArrowheads="1"/>
          </p:cNvSpPr>
          <p:nvPr/>
        </p:nvSpPr>
        <p:spPr bwMode="auto">
          <a:xfrm>
            <a:off x="5153025" y="6421438"/>
            <a:ext cx="3834448" cy="307777"/>
          </a:xfrm>
          <a:prstGeom prst="rect">
            <a:avLst/>
          </a:prstGeom>
          <a:noFill/>
          <a:ln w="9525">
            <a:noFill/>
            <a:miter lim="800000"/>
            <a:headEnd/>
            <a:tailEnd/>
          </a:ln>
          <a:effectLst/>
        </p:spPr>
        <p:txBody>
          <a:bodyPr wrap="none">
            <a:spAutoFit/>
          </a:bodyPr>
          <a:lstStyle/>
          <a:p>
            <a:pPr>
              <a:defRPr/>
            </a:pPr>
            <a:r>
              <a:rPr lang="en-US" sz="1400" b="1" dirty="0">
                <a:solidFill>
                  <a:schemeClr val="bg1"/>
                </a:solidFill>
                <a:latin typeface="+mn-lt"/>
              </a:rPr>
              <a:t>Rasmussen, Ziegler, and Rasmussen, 2005</a:t>
            </a:r>
          </a:p>
        </p:txBody>
      </p:sp>
      <p:sp>
        <p:nvSpPr>
          <p:cNvPr id="25606" name="Rectangle 6"/>
          <p:cNvSpPr>
            <a:spLocks noChangeArrowheads="1"/>
          </p:cNvSpPr>
          <p:nvPr/>
        </p:nvSpPr>
        <p:spPr bwMode="auto">
          <a:xfrm>
            <a:off x="2438400" y="2209800"/>
            <a:ext cx="228600" cy="457200"/>
          </a:xfrm>
          <a:prstGeom prst="rect">
            <a:avLst/>
          </a:prstGeom>
          <a:solidFill>
            <a:schemeClr val="bg1"/>
          </a:solidFill>
          <a:ln w="9525">
            <a:noFill/>
            <a:miter lim="800000"/>
            <a:headEnd/>
            <a:tailEnd/>
          </a:ln>
        </p:spPr>
        <p:txBody>
          <a:bodyPr wrap="none" anchor="ctr"/>
          <a:lstStyle/>
          <a:p>
            <a:endParaRPr lang="en-US"/>
          </a:p>
        </p:txBody>
      </p:sp>
      <p:sp>
        <p:nvSpPr>
          <p:cNvPr id="1616903" name="Rectangle 7"/>
          <p:cNvSpPr>
            <a:spLocks noChangeArrowheads="1"/>
          </p:cNvSpPr>
          <p:nvPr/>
        </p:nvSpPr>
        <p:spPr bwMode="auto">
          <a:xfrm>
            <a:off x="1447800" y="2667000"/>
            <a:ext cx="3581400" cy="838200"/>
          </a:xfrm>
          <a:prstGeom prst="rect">
            <a:avLst/>
          </a:prstGeom>
          <a:solidFill>
            <a:schemeClr val="bg1"/>
          </a:solidFill>
          <a:ln w="9525">
            <a:noFill/>
            <a:miter lim="800000"/>
            <a:headEnd/>
            <a:tailEnd/>
          </a:ln>
          <a:effectLst/>
        </p:spPr>
        <p:txBody>
          <a:bodyPr wrap="none" anchor="ctr"/>
          <a:lstStyle/>
          <a:p>
            <a:pPr>
              <a:defRPr/>
            </a:pPr>
            <a:endParaRPr lang="en-US" sz="2000" b="1" dirty="0">
              <a:solidFill>
                <a:schemeClr val="tx1"/>
              </a:solidFill>
              <a:effectLst>
                <a:outerShdw blurRad="38100" dist="38100" dir="2700000" algn="tl">
                  <a:srgbClr val="C0C0C0"/>
                </a:outerShdw>
              </a:effectLst>
            </a:endParaRPr>
          </a:p>
        </p:txBody>
      </p:sp>
      <p:sp>
        <p:nvSpPr>
          <p:cNvPr id="25608" name="Rectangle 8"/>
          <p:cNvSpPr>
            <a:spLocks noChangeArrowheads="1"/>
          </p:cNvSpPr>
          <p:nvPr/>
        </p:nvSpPr>
        <p:spPr bwMode="auto">
          <a:xfrm>
            <a:off x="2438400" y="1676400"/>
            <a:ext cx="2209800" cy="990600"/>
          </a:xfrm>
          <a:prstGeom prst="rect">
            <a:avLst/>
          </a:prstGeom>
          <a:solidFill>
            <a:schemeClr val="bg1"/>
          </a:solidFill>
          <a:ln w="9525">
            <a:noFill/>
            <a:miter lim="800000"/>
            <a:headEnd/>
            <a:tailEnd/>
          </a:ln>
        </p:spPr>
        <p:txBody>
          <a:bodyPr wrap="none" anchor="ctr"/>
          <a:lstStyle/>
          <a:p>
            <a:endParaRPr lang="en-US"/>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99"/>
                </a:solidFill>
              </a:rPr>
              <a:t>USGS </a:t>
            </a:r>
            <a:r>
              <a:rPr lang="en-US" dirty="0" err="1" smtClean="0">
                <a:solidFill>
                  <a:srgbClr val="FFFF99"/>
                </a:solidFill>
              </a:rPr>
              <a:t>WaterAlert</a:t>
            </a:r>
            <a:endParaRPr lang="en-US" dirty="0" smtClean="0">
              <a:solidFill>
                <a:srgbClr val="FFFF99"/>
              </a:solidFill>
            </a:endParaRPr>
          </a:p>
        </p:txBody>
      </p:sp>
      <p:pic>
        <p:nvPicPr>
          <p:cNvPr id="3" name="Content Placeholder 2"/>
          <p:cNvPicPr>
            <a:picLocks noGrp="1" noChangeAspect="1" noChangeArrowheads="1"/>
          </p:cNvPicPr>
          <p:nvPr>
            <p:ph idx="1"/>
          </p:nvPr>
        </p:nvPicPr>
        <p:blipFill>
          <a:blip r:embed="rId2" cstate="print"/>
          <a:srcRect/>
          <a:stretch>
            <a:fillRect/>
          </a:stretch>
        </p:blipFill>
        <p:spPr bwMode="auto">
          <a:xfrm>
            <a:off x="577028" y="990599"/>
            <a:ext cx="7804972" cy="5335839"/>
          </a:xfrm>
          <a:prstGeom prst="rect">
            <a:avLst/>
          </a:prstGeom>
          <a:noFill/>
          <a:ln w="9525">
            <a:noFill/>
            <a:miter lim="800000"/>
            <a:headEnd/>
            <a:tailEnd/>
          </a:ln>
        </p:spPr>
      </p:pic>
      <p:sp>
        <p:nvSpPr>
          <p:cNvPr id="6" name="Rectangle 5"/>
          <p:cNvSpPr/>
          <p:nvPr/>
        </p:nvSpPr>
        <p:spPr>
          <a:xfrm>
            <a:off x="1447800" y="6400800"/>
            <a:ext cx="2895600" cy="307777"/>
          </a:xfrm>
          <a:prstGeom prst="rect">
            <a:avLst/>
          </a:prstGeom>
        </p:spPr>
        <p:txBody>
          <a:bodyPr wrap="square">
            <a:spAutoFit/>
          </a:bodyPr>
          <a:lstStyle/>
          <a:p>
            <a:r>
              <a:rPr lang="en-US" sz="1400" b="1" dirty="0" smtClean="0">
                <a:solidFill>
                  <a:srgbClr val="FF0000"/>
                </a:solidFill>
              </a:rPr>
              <a:t>http://water.usgs.gov/wateralert/</a:t>
            </a:r>
            <a:endParaRPr lang="en-US" sz="1400" b="1" dirty="0">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0"/>
            <a:ext cx="9144000" cy="685800"/>
          </a:xfrm>
          <a:prstGeom prst="rect">
            <a:avLst/>
          </a:prstGeom>
          <a:noFill/>
          <a:ln w="12700">
            <a:noFill/>
            <a:miter lim="800000"/>
            <a:headEnd/>
            <a:tailEnd/>
          </a:ln>
        </p:spPr>
        <p:txBody>
          <a:bodyPr lIns="90488" tIns="44450" rIns="90488" bIns="44450" anchor="ctr"/>
          <a:lstStyle/>
          <a:p>
            <a:pPr algn="ctr">
              <a:defRPr/>
            </a:pPr>
            <a:r>
              <a:rPr lang="en-US" altLang="en-US" b="1" i="1" dirty="0" smtClean="0">
                <a:solidFill>
                  <a:srgbClr val="FFFF99"/>
                </a:solidFill>
                <a:latin typeface="+mj-lt"/>
                <a:ea typeface="+mj-ea"/>
                <a:cs typeface="+mj-cs"/>
              </a:rPr>
              <a:t>Information Rich Content</a:t>
            </a:r>
            <a:endParaRPr lang="en-US" b="1" i="1" dirty="0">
              <a:solidFill>
                <a:srgbClr val="FFFF99"/>
              </a:solidFill>
              <a:latin typeface="+mj-lt"/>
              <a:ea typeface="+mj-ea"/>
              <a:cs typeface="+mj-cs"/>
            </a:endParaRPr>
          </a:p>
        </p:txBody>
      </p:sp>
      <p:pic>
        <p:nvPicPr>
          <p:cNvPr id="9" name="Picture 14"/>
          <p:cNvPicPr>
            <a:picLocks noChangeAspect="1" noChangeArrowheads="1"/>
          </p:cNvPicPr>
          <p:nvPr/>
        </p:nvPicPr>
        <p:blipFill>
          <a:blip r:embed="rId3" cstate="print"/>
          <a:srcRect l="19623" t="20506" r="19708" b="14513"/>
          <a:stretch>
            <a:fillRect/>
          </a:stretch>
        </p:blipFill>
        <p:spPr bwMode="auto">
          <a:xfrm>
            <a:off x="2209800" y="838200"/>
            <a:ext cx="5564714" cy="6019800"/>
          </a:xfrm>
          <a:prstGeom prst="rect">
            <a:avLst/>
          </a:prstGeom>
          <a:noFill/>
          <a:ln w="9525">
            <a:noFill/>
            <a:miter lim="800000"/>
            <a:headEnd/>
            <a:tailEnd/>
          </a:ln>
        </p:spPr>
      </p:pic>
      <p:sp>
        <p:nvSpPr>
          <p:cNvPr id="10" name="TextBox 9"/>
          <p:cNvSpPr txBox="1"/>
          <p:nvPr/>
        </p:nvSpPr>
        <p:spPr>
          <a:xfrm rot="16200000">
            <a:off x="1210464" y="1913736"/>
            <a:ext cx="1669047" cy="584775"/>
          </a:xfrm>
          <a:prstGeom prst="rect">
            <a:avLst/>
          </a:prstGeom>
          <a:solidFill>
            <a:schemeClr val="bg1"/>
          </a:solidFill>
        </p:spPr>
        <p:txBody>
          <a:bodyPr wrap="none" rtlCol="0">
            <a:spAutoFit/>
          </a:bodyPr>
          <a:lstStyle/>
          <a:p>
            <a:r>
              <a:rPr lang="en-US" sz="1600" b="1" dirty="0" smtClean="0"/>
              <a:t>Fecal </a:t>
            </a:r>
            <a:r>
              <a:rPr lang="en-US" sz="1600" b="1" dirty="0" err="1" smtClean="0"/>
              <a:t>Coliform</a:t>
            </a:r>
            <a:r>
              <a:rPr lang="en-US" sz="1600" b="1" dirty="0" smtClean="0"/>
              <a:t> </a:t>
            </a:r>
          </a:p>
          <a:p>
            <a:r>
              <a:rPr lang="en-US" sz="1600" b="1" dirty="0" smtClean="0"/>
              <a:t>Concentration</a:t>
            </a:r>
            <a:endParaRPr lang="en-US" sz="1600" b="1" dirty="0"/>
          </a:p>
        </p:txBody>
      </p:sp>
      <p:sp>
        <p:nvSpPr>
          <p:cNvPr id="11" name="TextBox 10"/>
          <p:cNvSpPr txBox="1"/>
          <p:nvPr/>
        </p:nvSpPr>
        <p:spPr>
          <a:xfrm rot="16200000">
            <a:off x="1232518" y="3803885"/>
            <a:ext cx="1733167" cy="830997"/>
          </a:xfrm>
          <a:prstGeom prst="rect">
            <a:avLst/>
          </a:prstGeom>
          <a:solidFill>
            <a:schemeClr val="bg1"/>
          </a:solidFill>
        </p:spPr>
        <p:txBody>
          <a:bodyPr wrap="none" rtlCol="0">
            <a:spAutoFit/>
          </a:bodyPr>
          <a:lstStyle/>
          <a:p>
            <a:pPr algn="ctr"/>
            <a:r>
              <a:rPr lang="en-US" sz="1600" b="1" dirty="0" smtClean="0"/>
              <a:t>Percent Chance</a:t>
            </a:r>
          </a:p>
          <a:p>
            <a:pPr algn="ctr"/>
            <a:r>
              <a:rPr lang="en-US" sz="1600" b="1" dirty="0" smtClean="0"/>
              <a:t>Criteria are </a:t>
            </a:r>
          </a:p>
          <a:p>
            <a:pPr algn="ctr"/>
            <a:r>
              <a:rPr lang="en-US" sz="1600" b="1" dirty="0" smtClean="0"/>
              <a:t>Exceeded</a:t>
            </a:r>
            <a:endParaRPr lang="en-US" sz="1600" b="1"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1026"/>
          <p:cNvSpPr>
            <a:spLocks noGrp="1" noChangeArrowheads="1"/>
          </p:cNvSpPr>
          <p:nvPr>
            <p:ph type="title"/>
          </p:nvPr>
        </p:nvSpPr>
        <p:spPr>
          <a:xfrm>
            <a:off x="0" y="0"/>
            <a:ext cx="9144000" cy="654050"/>
          </a:xfrm>
        </p:spPr>
        <p:txBody>
          <a:bodyPr/>
          <a:lstStyle/>
          <a:p>
            <a:r>
              <a:rPr lang="en-US" altLang="en-US" kern="1200" dirty="0" smtClean="0">
                <a:solidFill>
                  <a:srgbClr val="FFFF99"/>
                </a:solidFill>
              </a:rPr>
              <a:t>Atmospheric Rivers</a:t>
            </a:r>
          </a:p>
        </p:txBody>
      </p:sp>
      <p:sp>
        <p:nvSpPr>
          <p:cNvPr id="453635" name="Rectangle 1027"/>
          <p:cNvSpPr>
            <a:spLocks noGrp="1" noChangeArrowheads="1"/>
          </p:cNvSpPr>
          <p:nvPr>
            <p:ph type="body" idx="1"/>
          </p:nvPr>
        </p:nvSpPr>
        <p:spPr>
          <a:xfrm>
            <a:off x="0" y="1066800"/>
            <a:ext cx="9144000" cy="1187450"/>
          </a:xfrm>
        </p:spPr>
        <p:txBody>
          <a:bodyPr/>
          <a:lstStyle/>
          <a:p>
            <a:pPr>
              <a:buClr>
                <a:srgbClr val="FFFF99"/>
              </a:buClr>
              <a:tabLst>
                <a:tab pos="2400300" algn="l"/>
              </a:tabLst>
            </a:pPr>
            <a:r>
              <a:rPr lang="en-US" sz="2000" dirty="0"/>
              <a:t>“Atmospheric rivers” are characterized by strong horizontal water-vapor fluxes focused in narrow bands in the lower troposphere and often produce heavy coastal flooding, property damage, and occasional loss of life.</a:t>
            </a:r>
          </a:p>
        </p:txBody>
      </p:sp>
      <p:pic>
        <p:nvPicPr>
          <p:cNvPr id="453637" name="Picture 1029" descr="Fig 3"/>
          <p:cNvPicPr>
            <a:picLocks noChangeAspect="1" noChangeArrowheads="1"/>
          </p:cNvPicPr>
          <p:nvPr/>
        </p:nvPicPr>
        <p:blipFill>
          <a:blip r:embed="rId3" cstate="print"/>
          <a:srcRect/>
          <a:stretch>
            <a:fillRect/>
          </a:stretch>
        </p:blipFill>
        <p:spPr bwMode="auto">
          <a:xfrm>
            <a:off x="4875483" y="2209800"/>
            <a:ext cx="4220892" cy="4600575"/>
          </a:xfrm>
          <a:prstGeom prst="rect">
            <a:avLst/>
          </a:prstGeom>
          <a:noFill/>
        </p:spPr>
      </p:pic>
      <p:sp>
        <p:nvSpPr>
          <p:cNvPr id="453638" name="Rectangle 1030"/>
          <p:cNvSpPr>
            <a:spLocks noChangeArrowheads="1"/>
          </p:cNvSpPr>
          <p:nvPr/>
        </p:nvSpPr>
        <p:spPr bwMode="auto">
          <a:xfrm>
            <a:off x="228600" y="2743200"/>
            <a:ext cx="4495800" cy="2859757"/>
          </a:xfrm>
          <a:prstGeom prst="rect">
            <a:avLst/>
          </a:prstGeom>
          <a:noFill/>
          <a:ln w="12700">
            <a:noFill/>
            <a:miter lim="800000"/>
            <a:headEnd/>
            <a:tailEnd/>
          </a:ln>
          <a:effectLst/>
        </p:spPr>
        <p:txBody>
          <a:bodyPr lIns="45720" tIns="44450" rIns="45720" bIns="44450">
            <a:spAutoFit/>
          </a:bodyPr>
          <a:lstStyle/>
          <a:p>
            <a:pPr marL="342900" indent="-342900">
              <a:spcAft>
                <a:spcPct val="0"/>
              </a:spcAft>
              <a:buFont typeface="Wingdings" pitchFamily="2" charset="2"/>
              <a:buChar char="§"/>
              <a:tabLst>
                <a:tab pos="2400300" algn="l"/>
              </a:tabLst>
            </a:pPr>
            <a:r>
              <a:rPr lang="en-US" sz="2000" b="1" dirty="0">
                <a:solidFill>
                  <a:schemeClr val="bg1"/>
                </a:solidFill>
              </a:rPr>
              <a:t>Newly developed USGS stable isotope precipitation collection instrumentation is providing new information for understanding physical </a:t>
            </a:r>
            <a:r>
              <a:rPr lang="en-US" sz="2000" b="1" dirty="0" smtClean="0">
                <a:solidFill>
                  <a:schemeClr val="bg1"/>
                </a:solidFill>
              </a:rPr>
              <a:t>processes. </a:t>
            </a:r>
          </a:p>
          <a:p>
            <a:pPr marL="342900" indent="-342900">
              <a:spcAft>
                <a:spcPct val="0"/>
              </a:spcAft>
              <a:buFont typeface="Wingdings" pitchFamily="2" charset="2"/>
              <a:buChar char="§"/>
              <a:tabLst>
                <a:tab pos="2400300" algn="l"/>
              </a:tabLst>
            </a:pPr>
            <a:endParaRPr lang="en-US" sz="2000" b="1" dirty="0">
              <a:solidFill>
                <a:schemeClr val="bg1"/>
              </a:solidFill>
            </a:endParaRPr>
          </a:p>
          <a:p>
            <a:pPr marL="342900" indent="-342900">
              <a:spcAft>
                <a:spcPct val="0"/>
              </a:spcAft>
              <a:buFont typeface="Wingdings" pitchFamily="2" charset="2"/>
              <a:buChar char="§"/>
              <a:tabLst>
                <a:tab pos="2400300" algn="l"/>
              </a:tabLst>
            </a:pPr>
            <a:r>
              <a:rPr lang="en-US" sz="2000" b="1" dirty="0">
                <a:solidFill>
                  <a:schemeClr val="bg1"/>
                </a:solidFill>
              </a:rPr>
              <a:t>Increased understanding of storm processes should improve </a:t>
            </a:r>
            <a:r>
              <a:rPr lang="en-US" sz="2000" b="1" dirty="0" smtClean="0">
                <a:solidFill>
                  <a:schemeClr val="bg1"/>
                </a:solidFill>
              </a:rPr>
              <a:t>forecasting.</a:t>
            </a:r>
            <a:endParaRPr lang="en-US" sz="2000" b="1"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a:xfrm>
            <a:off x="304800" y="171450"/>
            <a:ext cx="3810000" cy="2089150"/>
          </a:xfrm>
          <a:solidFill>
            <a:schemeClr val="accent1">
              <a:lumMod val="40000"/>
              <a:lumOff val="60000"/>
            </a:schemeClr>
          </a:solidFill>
        </p:spPr>
        <p:txBody>
          <a:bodyPr/>
          <a:lstStyle/>
          <a:p>
            <a:pPr algn="l"/>
            <a:r>
              <a:rPr lang="en-US" sz="2300" dirty="0">
                <a:solidFill>
                  <a:srgbClr val="180F9B"/>
                </a:solidFill>
              </a:rPr>
              <a:t>Combining USGS’s expertise in isotopes with NOAA’s meteorological capabilities to study atmospheric processes in “atmospheric rivers”</a:t>
            </a:r>
          </a:p>
        </p:txBody>
      </p:sp>
      <p:pic>
        <p:nvPicPr>
          <p:cNvPr id="455768" name="Picture 88" descr="New fig 3"/>
          <p:cNvPicPr>
            <a:picLocks noChangeAspect="1" noChangeArrowheads="1"/>
          </p:cNvPicPr>
          <p:nvPr/>
        </p:nvPicPr>
        <p:blipFill>
          <a:blip r:embed="rId3" cstate="print"/>
          <a:srcRect/>
          <a:stretch>
            <a:fillRect/>
          </a:stretch>
        </p:blipFill>
        <p:spPr bwMode="auto">
          <a:xfrm>
            <a:off x="5972175" y="14288"/>
            <a:ext cx="3157538" cy="6843712"/>
          </a:xfrm>
          <a:prstGeom prst="rect">
            <a:avLst/>
          </a:prstGeom>
          <a:noFill/>
        </p:spPr>
      </p:pic>
      <p:pic>
        <p:nvPicPr>
          <p:cNvPr id="455771" name="Picture 91" descr="12-4-2009 10-52-18 AM"/>
          <p:cNvPicPr>
            <a:picLocks noChangeAspect="1" noChangeArrowheads="1"/>
          </p:cNvPicPr>
          <p:nvPr/>
        </p:nvPicPr>
        <p:blipFill>
          <a:blip r:embed="rId4" cstate="print"/>
          <a:srcRect/>
          <a:stretch>
            <a:fillRect/>
          </a:stretch>
        </p:blipFill>
        <p:spPr bwMode="auto">
          <a:xfrm>
            <a:off x="76200" y="2737468"/>
            <a:ext cx="2438400" cy="1956834"/>
          </a:xfrm>
          <a:prstGeom prst="rect">
            <a:avLst/>
          </a:prstGeom>
          <a:noFill/>
        </p:spPr>
      </p:pic>
      <p:sp>
        <p:nvSpPr>
          <p:cNvPr id="455774" name="Text Box 94"/>
          <p:cNvSpPr txBox="1">
            <a:spLocks noChangeArrowheads="1"/>
          </p:cNvSpPr>
          <p:nvPr/>
        </p:nvSpPr>
        <p:spPr bwMode="auto">
          <a:xfrm>
            <a:off x="3657600" y="5181600"/>
            <a:ext cx="2209800" cy="1568450"/>
          </a:xfrm>
          <a:prstGeom prst="rect">
            <a:avLst/>
          </a:prstGeom>
          <a:noFill/>
          <a:ln w="12700">
            <a:solidFill>
              <a:srgbClr val="FFFF99"/>
            </a:solidFill>
            <a:miter lim="800000"/>
            <a:headEnd/>
            <a:tailEnd/>
          </a:ln>
          <a:effectLst/>
        </p:spPr>
        <p:txBody>
          <a:bodyPr lIns="45720" tIns="44450" rIns="45720" bIns="44450">
            <a:spAutoFit/>
          </a:bodyPr>
          <a:lstStyle/>
          <a:p>
            <a:r>
              <a:rPr lang="en-US" sz="1600" b="1" dirty="0">
                <a:solidFill>
                  <a:schemeClr val="bg1"/>
                </a:solidFill>
              </a:rPr>
              <a:t>Hydrogen isotopic variations providing new insights on atmospheric moisture sources and processes</a:t>
            </a:r>
          </a:p>
        </p:txBody>
      </p:sp>
      <p:sp>
        <p:nvSpPr>
          <p:cNvPr id="10" name="TextBox 9"/>
          <p:cNvSpPr txBox="1"/>
          <p:nvPr/>
        </p:nvSpPr>
        <p:spPr>
          <a:xfrm>
            <a:off x="0" y="4611231"/>
            <a:ext cx="3200400" cy="2246769"/>
          </a:xfrm>
          <a:prstGeom prst="rect">
            <a:avLst/>
          </a:prstGeom>
          <a:noFill/>
        </p:spPr>
        <p:txBody>
          <a:bodyPr wrap="square" rtlCol="0">
            <a:spAutoFit/>
          </a:bodyPr>
          <a:lstStyle/>
          <a:p>
            <a:r>
              <a:rPr lang="en-US" sz="2000" b="1" dirty="0" smtClean="0">
                <a:solidFill>
                  <a:schemeClr val="bg1"/>
                </a:solidFill>
              </a:rPr>
              <a:t>96 sample precipitation collector for stable isotopes and chemistry, developed by USGS (patent pending)</a:t>
            </a:r>
          </a:p>
          <a:p>
            <a:endParaRPr lang="en-US" dirty="0"/>
          </a:p>
        </p:txBody>
      </p:sp>
      <p:sp>
        <p:nvSpPr>
          <p:cNvPr id="11" name="Rectangle 10"/>
          <p:cNvSpPr/>
          <p:nvPr/>
        </p:nvSpPr>
        <p:spPr bwMode="auto">
          <a:xfrm>
            <a:off x="4114800" y="609600"/>
            <a:ext cx="1828800" cy="38100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455773" name="Text Box 93"/>
          <p:cNvSpPr txBox="1">
            <a:spLocks noChangeArrowheads="1"/>
          </p:cNvSpPr>
          <p:nvPr/>
        </p:nvSpPr>
        <p:spPr bwMode="auto">
          <a:xfrm>
            <a:off x="4419600" y="304800"/>
            <a:ext cx="1524000" cy="1568450"/>
          </a:xfrm>
          <a:prstGeom prst="rect">
            <a:avLst/>
          </a:prstGeom>
          <a:noFill/>
          <a:ln w="12700">
            <a:solidFill>
              <a:srgbClr val="FFFF99"/>
            </a:solidFill>
            <a:miter lim="800000"/>
            <a:headEnd/>
            <a:tailEnd/>
          </a:ln>
          <a:effectLst/>
        </p:spPr>
        <p:txBody>
          <a:bodyPr lIns="45720" tIns="44450" rIns="45720" bIns="44450">
            <a:spAutoFit/>
          </a:bodyPr>
          <a:lstStyle/>
          <a:p>
            <a:r>
              <a:rPr lang="en-US" sz="1600" b="1" dirty="0">
                <a:solidFill>
                  <a:schemeClr val="bg1"/>
                </a:solidFill>
              </a:rPr>
              <a:t>S-PROF radar reflectivity profiles of precipitation at </a:t>
            </a:r>
            <a:r>
              <a:rPr lang="en-US" sz="1600" b="1" dirty="0" err="1">
                <a:solidFill>
                  <a:schemeClr val="bg1"/>
                </a:solidFill>
              </a:rPr>
              <a:t>Cazadero</a:t>
            </a:r>
            <a:r>
              <a:rPr lang="en-US" sz="1600" b="1" dirty="0">
                <a:solidFill>
                  <a:schemeClr val="bg1"/>
                </a:solidFill>
              </a:rPr>
              <a:t>, California</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0"/>
            <a:ext cx="9144000" cy="685800"/>
          </a:xfrm>
          <a:prstGeom prst="rect">
            <a:avLst/>
          </a:prstGeom>
          <a:noFill/>
          <a:ln w="12700">
            <a:noFill/>
            <a:miter lim="800000"/>
            <a:headEnd/>
            <a:tailEnd/>
          </a:ln>
        </p:spPr>
        <p:txBody>
          <a:bodyPr lIns="90488" tIns="44450" rIns="90488" bIns="44450" anchor="ctr"/>
          <a:lstStyle/>
          <a:p>
            <a:pPr algn="ctr">
              <a:defRPr/>
            </a:pPr>
            <a:r>
              <a:rPr lang="en-US" altLang="en-US" sz="3600" b="1" i="1" dirty="0" smtClean="0">
                <a:solidFill>
                  <a:srgbClr val="FFFF99"/>
                </a:solidFill>
                <a:latin typeface="+mj-lt"/>
                <a:ea typeface="+mj-ea"/>
                <a:cs typeface="+mj-cs"/>
              </a:rPr>
              <a:t>Flood Inundation Mapping and Modeling</a:t>
            </a:r>
            <a:endParaRPr lang="en-US" sz="3600" b="1" i="1" dirty="0">
              <a:solidFill>
                <a:srgbClr val="FFFF99"/>
              </a:solidFill>
              <a:latin typeface="+mj-lt"/>
              <a:ea typeface="+mj-ea"/>
              <a:cs typeface="+mj-cs"/>
            </a:endParaRPr>
          </a:p>
        </p:txBody>
      </p:sp>
      <p:pic>
        <p:nvPicPr>
          <p:cNvPr id="52226" name="Picture 2"/>
          <p:cNvPicPr>
            <a:picLocks noChangeAspect="1" noChangeArrowheads="1"/>
          </p:cNvPicPr>
          <p:nvPr/>
        </p:nvPicPr>
        <p:blipFill>
          <a:blip r:embed="rId2" cstate="print"/>
          <a:srcRect r="1714"/>
          <a:stretch>
            <a:fillRect/>
          </a:stretch>
        </p:blipFill>
        <p:spPr bwMode="auto">
          <a:xfrm>
            <a:off x="0" y="1066800"/>
            <a:ext cx="7119938" cy="4953000"/>
          </a:xfrm>
          <a:prstGeom prst="rect">
            <a:avLst/>
          </a:prstGeom>
          <a:noFill/>
          <a:ln w="9525">
            <a:noFill/>
            <a:miter lim="800000"/>
            <a:headEnd/>
            <a:tailEnd/>
          </a:ln>
        </p:spPr>
      </p:pic>
      <p:pic>
        <p:nvPicPr>
          <p:cNvPr id="52227" name="Picture 3"/>
          <p:cNvPicPr>
            <a:picLocks noChangeAspect="1" noChangeArrowheads="1"/>
          </p:cNvPicPr>
          <p:nvPr/>
        </p:nvPicPr>
        <p:blipFill>
          <a:blip r:embed="rId3" cstate="print"/>
          <a:srcRect/>
          <a:stretch>
            <a:fillRect/>
          </a:stretch>
        </p:blipFill>
        <p:spPr bwMode="auto">
          <a:xfrm>
            <a:off x="7172325" y="600075"/>
            <a:ext cx="1971675" cy="6257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2" name="Rectangle 4"/>
          <p:cNvSpPr>
            <a:spLocks noGrp="1" noChangeArrowheads="1"/>
          </p:cNvSpPr>
          <p:nvPr>
            <p:ph type="title"/>
          </p:nvPr>
        </p:nvSpPr>
        <p:spPr/>
        <p:txBody>
          <a:bodyPr/>
          <a:lstStyle/>
          <a:p>
            <a:r>
              <a:rPr lang="en-US" altLang="en-US" sz="4000" i="1" kern="1200" dirty="0" smtClean="0"/>
              <a:t>Static vs. Dynamic Maps</a:t>
            </a:r>
          </a:p>
        </p:txBody>
      </p:sp>
      <p:sp>
        <p:nvSpPr>
          <p:cNvPr id="560139" name="Rectangle 11"/>
          <p:cNvSpPr>
            <a:spLocks noGrp="1" noChangeArrowheads="1"/>
          </p:cNvSpPr>
          <p:nvPr>
            <p:ph type="body" sz="half" idx="1"/>
          </p:nvPr>
        </p:nvSpPr>
        <p:spPr>
          <a:xfrm>
            <a:off x="228600" y="990600"/>
            <a:ext cx="4076700" cy="4648200"/>
          </a:xfrm>
        </p:spPr>
        <p:txBody>
          <a:bodyPr/>
          <a:lstStyle/>
          <a:p>
            <a:pPr algn="ctr">
              <a:buFontTx/>
              <a:buNone/>
            </a:pPr>
            <a:r>
              <a:rPr lang="en-US" sz="2600" u="sng" dirty="0">
                <a:solidFill>
                  <a:srgbClr val="FFFFCC"/>
                </a:solidFill>
              </a:rPr>
              <a:t>Static Maps</a:t>
            </a:r>
          </a:p>
          <a:p>
            <a:r>
              <a:rPr lang="en-US" sz="2400" dirty="0"/>
              <a:t>Library of maps always available.</a:t>
            </a:r>
          </a:p>
          <a:p>
            <a:pPr>
              <a:spcBef>
                <a:spcPts val="1200"/>
              </a:spcBef>
            </a:pPr>
            <a:r>
              <a:rPr lang="en-US" sz="2400" dirty="0"/>
              <a:t>Maps available for full range of flow conditions.</a:t>
            </a:r>
          </a:p>
          <a:p>
            <a:pPr>
              <a:spcBef>
                <a:spcPts val="1200"/>
              </a:spcBef>
            </a:pPr>
            <a:r>
              <a:rPr lang="en-US" sz="2400" dirty="0"/>
              <a:t>Does not reflect unsteady flow conditions.</a:t>
            </a:r>
          </a:p>
          <a:p>
            <a:pPr>
              <a:spcBef>
                <a:spcPts val="1200"/>
              </a:spcBef>
            </a:pPr>
            <a:r>
              <a:rPr lang="en-US" sz="2400" dirty="0"/>
              <a:t>Effects of debris not included.</a:t>
            </a:r>
          </a:p>
        </p:txBody>
      </p:sp>
      <p:sp>
        <p:nvSpPr>
          <p:cNvPr id="560140" name="Rectangle 12"/>
          <p:cNvSpPr>
            <a:spLocks noGrp="1" noChangeArrowheads="1"/>
          </p:cNvSpPr>
          <p:nvPr>
            <p:ph type="body" sz="half" idx="2"/>
          </p:nvPr>
        </p:nvSpPr>
        <p:spPr>
          <a:xfrm>
            <a:off x="4572000" y="914400"/>
            <a:ext cx="4076700" cy="5262563"/>
          </a:xfrm>
        </p:spPr>
        <p:txBody>
          <a:bodyPr/>
          <a:lstStyle/>
          <a:p>
            <a:pPr algn="ctr">
              <a:buFontTx/>
              <a:buNone/>
            </a:pPr>
            <a:r>
              <a:rPr lang="en-US" sz="2600" u="sng" dirty="0">
                <a:solidFill>
                  <a:srgbClr val="FFFFCC"/>
                </a:solidFill>
              </a:rPr>
              <a:t>Dynamic Maps</a:t>
            </a:r>
          </a:p>
          <a:p>
            <a:r>
              <a:rPr lang="en-US" sz="2400" dirty="0"/>
              <a:t>Can be used with forecast hydrograph.</a:t>
            </a:r>
          </a:p>
          <a:p>
            <a:pPr>
              <a:spcBef>
                <a:spcPts val="1200"/>
              </a:spcBef>
            </a:pPr>
            <a:r>
              <a:rPr lang="en-US" sz="2400" dirty="0"/>
              <a:t>More accurately reflect flow conditions.</a:t>
            </a:r>
          </a:p>
          <a:p>
            <a:pPr>
              <a:spcBef>
                <a:spcPts val="1200"/>
              </a:spcBef>
            </a:pPr>
            <a:r>
              <a:rPr lang="en-US" sz="2400" dirty="0"/>
              <a:t>Rapid model implementation required. </a:t>
            </a:r>
          </a:p>
          <a:p>
            <a:pPr>
              <a:spcBef>
                <a:spcPts val="1200"/>
              </a:spcBef>
            </a:pPr>
            <a:r>
              <a:rPr lang="en-US" sz="2400" dirty="0"/>
              <a:t>Model must be stable over range of expected conditions.</a:t>
            </a:r>
          </a:p>
          <a:p>
            <a:pPr>
              <a:spcBef>
                <a:spcPts val="1200"/>
              </a:spcBef>
            </a:pPr>
            <a:r>
              <a:rPr lang="en-US" sz="2400" dirty="0"/>
              <a:t>Effects of debris not included.</a:t>
            </a:r>
          </a:p>
          <a:p>
            <a:endParaRPr lang="en-US" sz="2400" dirty="0"/>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0"/>
            <a:ext cx="9144000" cy="685800"/>
          </a:xfrm>
          <a:prstGeom prst="rect">
            <a:avLst/>
          </a:prstGeom>
          <a:noFill/>
          <a:ln w="12700">
            <a:noFill/>
            <a:miter lim="800000"/>
            <a:headEnd/>
            <a:tailEnd/>
          </a:ln>
        </p:spPr>
        <p:txBody>
          <a:bodyPr lIns="90488" tIns="44450" rIns="90488" bIns="44450" anchor="ctr"/>
          <a:lstStyle/>
          <a:p>
            <a:pPr algn="ctr">
              <a:defRPr/>
            </a:pPr>
            <a:r>
              <a:rPr lang="en-US" altLang="en-US" b="1" i="1" dirty="0" smtClean="0">
                <a:solidFill>
                  <a:srgbClr val="FFFF99"/>
                </a:solidFill>
                <a:latin typeface="+mj-lt"/>
                <a:ea typeface="+mj-ea"/>
                <a:cs typeface="+mj-cs"/>
              </a:rPr>
              <a:t>Experimental Dynamic Mapping</a:t>
            </a:r>
            <a:endParaRPr lang="en-US" b="1" i="1" dirty="0">
              <a:solidFill>
                <a:srgbClr val="FFFF99"/>
              </a:solidFill>
              <a:latin typeface="+mj-lt"/>
              <a:ea typeface="+mj-ea"/>
              <a:cs typeface="+mj-cs"/>
            </a:endParaRPr>
          </a:p>
        </p:txBody>
      </p:sp>
      <p:pic>
        <p:nvPicPr>
          <p:cNvPr id="53250" name="Picture 2"/>
          <p:cNvPicPr>
            <a:picLocks noChangeAspect="1" noChangeArrowheads="1"/>
          </p:cNvPicPr>
          <p:nvPr/>
        </p:nvPicPr>
        <p:blipFill>
          <a:blip r:embed="rId2" cstate="print"/>
          <a:srcRect/>
          <a:stretch>
            <a:fillRect/>
          </a:stretch>
        </p:blipFill>
        <p:spPr bwMode="auto">
          <a:xfrm>
            <a:off x="1" y="1295400"/>
            <a:ext cx="6477000" cy="4431631"/>
          </a:xfrm>
          <a:prstGeom prst="rect">
            <a:avLst/>
          </a:prstGeom>
          <a:noFill/>
          <a:ln w="9525">
            <a:noFill/>
            <a:miter lim="800000"/>
            <a:headEnd/>
            <a:tailEnd/>
          </a:ln>
        </p:spPr>
      </p:pic>
      <p:sp>
        <p:nvSpPr>
          <p:cNvPr id="6" name="TextBox 5"/>
          <p:cNvSpPr txBox="1"/>
          <p:nvPr/>
        </p:nvSpPr>
        <p:spPr>
          <a:xfrm>
            <a:off x="6553200" y="1143001"/>
            <a:ext cx="2590800" cy="6032421"/>
          </a:xfrm>
          <a:prstGeom prst="rect">
            <a:avLst/>
          </a:prstGeom>
          <a:noFill/>
        </p:spPr>
        <p:txBody>
          <a:bodyPr wrap="square" rtlCol="0">
            <a:spAutoFit/>
          </a:bodyPr>
          <a:lstStyle/>
          <a:p>
            <a:pPr>
              <a:spcAft>
                <a:spcPts val="1200"/>
              </a:spcAft>
            </a:pPr>
            <a:r>
              <a:rPr lang="en-US" sz="1800" b="1" dirty="0" smtClean="0">
                <a:solidFill>
                  <a:schemeClr val="bg1"/>
                </a:solidFill>
              </a:rPr>
              <a:t>White R. Indianapolis.</a:t>
            </a:r>
          </a:p>
          <a:p>
            <a:pPr>
              <a:spcAft>
                <a:spcPts val="1200"/>
              </a:spcAft>
            </a:pPr>
            <a:r>
              <a:rPr lang="en-US" sz="1800" b="1" dirty="0" smtClean="0">
                <a:solidFill>
                  <a:schemeClr val="bg1"/>
                </a:solidFill>
              </a:rPr>
              <a:t>Application mines NWS forecasts and USGS data.</a:t>
            </a:r>
          </a:p>
          <a:p>
            <a:pPr>
              <a:spcAft>
                <a:spcPts val="1200"/>
              </a:spcAft>
            </a:pPr>
            <a:r>
              <a:rPr lang="en-US" sz="1800" b="1" dirty="0" smtClean="0">
                <a:solidFill>
                  <a:schemeClr val="bg1"/>
                </a:solidFill>
              </a:rPr>
              <a:t>Automatically initiates during floods.</a:t>
            </a:r>
          </a:p>
          <a:p>
            <a:pPr>
              <a:spcAft>
                <a:spcPts val="1200"/>
              </a:spcAft>
            </a:pPr>
            <a:r>
              <a:rPr lang="en-US" sz="1800" b="1" dirty="0" smtClean="0">
                <a:solidFill>
                  <a:schemeClr val="bg1"/>
                </a:solidFill>
              </a:rPr>
              <a:t>Produces flood maps for up to 5 days out.</a:t>
            </a:r>
          </a:p>
          <a:p>
            <a:pPr>
              <a:spcAft>
                <a:spcPts val="1200"/>
              </a:spcAft>
            </a:pPr>
            <a:r>
              <a:rPr lang="en-US" sz="1800" b="1" dirty="0" smtClean="0">
                <a:solidFill>
                  <a:schemeClr val="bg1"/>
                </a:solidFill>
              </a:rPr>
              <a:t>Monetary loss estimates also provided.</a:t>
            </a:r>
          </a:p>
          <a:p>
            <a:pPr>
              <a:spcAft>
                <a:spcPts val="1200"/>
              </a:spcAft>
            </a:pPr>
            <a:r>
              <a:rPr lang="en-US" sz="1800" b="1" dirty="0" smtClean="0">
                <a:solidFill>
                  <a:schemeClr val="bg1"/>
                </a:solidFill>
              </a:rPr>
              <a:t>High-speed computing required.</a:t>
            </a:r>
          </a:p>
          <a:p>
            <a:pPr>
              <a:spcAft>
                <a:spcPts val="1200"/>
              </a:spcAft>
            </a:pPr>
            <a:r>
              <a:rPr lang="en-US" sz="1800" b="1" dirty="0" smtClean="0">
                <a:solidFill>
                  <a:schemeClr val="bg1"/>
                </a:solidFill>
              </a:rPr>
              <a:t>Not publicly available.</a:t>
            </a:r>
          </a:p>
          <a:p>
            <a:pPr>
              <a:spcAft>
                <a:spcPts val="1200"/>
              </a:spcAft>
            </a:pPr>
            <a:endParaRPr lang="en-US" sz="1800" b="1" dirty="0" smtClean="0">
              <a:solidFill>
                <a:schemeClr val="bg1"/>
              </a:solidFill>
            </a:endParaRPr>
          </a:p>
          <a:p>
            <a:endParaRPr lang="en-US" sz="1800" b="1" dirty="0">
              <a:solidFill>
                <a:schemeClr val="bg1"/>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0"/>
            <a:ext cx="9144000" cy="685800"/>
          </a:xfrm>
          <a:prstGeom prst="rect">
            <a:avLst/>
          </a:prstGeom>
          <a:noFill/>
          <a:ln w="12700">
            <a:noFill/>
            <a:miter lim="800000"/>
            <a:headEnd/>
            <a:tailEnd/>
          </a:ln>
        </p:spPr>
        <p:txBody>
          <a:bodyPr lIns="90488" tIns="44450" rIns="90488" bIns="44450" anchor="ctr"/>
          <a:lstStyle/>
          <a:p>
            <a:pPr algn="ctr">
              <a:defRPr/>
            </a:pPr>
            <a:endParaRPr lang="en-US" sz="3600" b="1" i="1" dirty="0">
              <a:solidFill>
                <a:srgbClr val="FFFF99"/>
              </a:solidFill>
              <a:latin typeface="+mj-lt"/>
              <a:ea typeface="+mj-ea"/>
              <a:cs typeface="+mj-cs"/>
            </a:endParaRPr>
          </a:p>
        </p:txBody>
      </p:sp>
      <p:pic>
        <p:nvPicPr>
          <p:cNvPr id="55298" name="Picture 2"/>
          <p:cNvPicPr>
            <a:picLocks noChangeAspect="1" noChangeArrowheads="1"/>
          </p:cNvPicPr>
          <p:nvPr/>
        </p:nvPicPr>
        <p:blipFill>
          <a:blip r:embed="rId3" cstate="print"/>
          <a:srcRect/>
          <a:stretch>
            <a:fillRect/>
          </a:stretch>
        </p:blipFill>
        <p:spPr bwMode="auto">
          <a:xfrm>
            <a:off x="0" y="0"/>
            <a:ext cx="9856788" cy="77231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0" y="58738"/>
            <a:ext cx="9144000" cy="703262"/>
          </a:xfrm>
        </p:spPr>
        <p:txBody>
          <a:bodyPr/>
          <a:lstStyle/>
          <a:p>
            <a:pPr>
              <a:defRPr/>
            </a:pPr>
            <a:r>
              <a:rPr lang="en-US" altLang="en-US" sz="3600" kern="1200" dirty="0" smtClean="0">
                <a:solidFill>
                  <a:srgbClr val="FFFF99"/>
                </a:solidFill>
              </a:rPr>
              <a:t>GSFLOW—Coupled GW – SW Modeling</a:t>
            </a:r>
            <a:endParaRPr lang="en-US" altLang="en-US" sz="3600" kern="1200" dirty="0">
              <a:solidFill>
                <a:srgbClr val="FFFF99"/>
              </a:solidFill>
            </a:endParaRPr>
          </a:p>
        </p:txBody>
      </p:sp>
      <p:sp>
        <p:nvSpPr>
          <p:cNvPr id="433155" name="Rectangle 3"/>
          <p:cNvSpPr>
            <a:spLocks noGrp="1" noChangeArrowheads="1"/>
          </p:cNvSpPr>
          <p:nvPr>
            <p:ph type="body" idx="1"/>
          </p:nvPr>
        </p:nvSpPr>
        <p:spPr>
          <a:xfrm>
            <a:off x="0" y="914400"/>
            <a:ext cx="9144000" cy="3810000"/>
          </a:xfrm>
        </p:spPr>
        <p:txBody>
          <a:bodyPr/>
          <a:lstStyle/>
          <a:p>
            <a:pPr>
              <a:spcBef>
                <a:spcPts val="900"/>
              </a:spcBef>
            </a:pPr>
            <a:r>
              <a:rPr lang="en-US" sz="2400" dirty="0">
                <a:solidFill>
                  <a:schemeClr val="bg1"/>
                </a:solidFill>
              </a:rPr>
              <a:t>Simultaneous simulation of flow across the land surface, within saturated and unsaturated subsurface materials, and between terrestrial and surface-water </a:t>
            </a:r>
            <a:r>
              <a:rPr lang="en-US" sz="2400" dirty="0" smtClean="0">
                <a:solidFill>
                  <a:schemeClr val="bg1"/>
                </a:solidFill>
              </a:rPr>
              <a:t>domains.</a:t>
            </a:r>
          </a:p>
          <a:p>
            <a:pPr>
              <a:lnSpc>
                <a:spcPct val="90000"/>
              </a:lnSpc>
              <a:spcBef>
                <a:spcPts val="900"/>
              </a:spcBef>
            </a:pPr>
            <a:r>
              <a:rPr lang="en-US" sz="2400" dirty="0" smtClean="0"/>
              <a:t>Single or multiple watersheds ranging from a few to several thousand km</a:t>
            </a:r>
            <a:r>
              <a:rPr lang="en-US" sz="2400" baseline="30000" dirty="0" smtClean="0"/>
              <a:t>2</a:t>
            </a:r>
          </a:p>
          <a:p>
            <a:pPr>
              <a:lnSpc>
                <a:spcPct val="90000"/>
              </a:lnSpc>
              <a:spcBef>
                <a:spcPts val="900"/>
              </a:spcBef>
            </a:pPr>
            <a:r>
              <a:rPr lang="en-US" sz="2400" dirty="0" smtClean="0">
                <a:solidFill>
                  <a:schemeClr val="bg1"/>
                </a:solidFill>
              </a:rPr>
              <a:t>Time periods ranging from months to several decades.</a:t>
            </a:r>
          </a:p>
          <a:p>
            <a:pPr>
              <a:lnSpc>
                <a:spcPct val="90000"/>
              </a:lnSpc>
              <a:spcBef>
                <a:spcPts val="900"/>
              </a:spcBef>
            </a:pPr>
            <a:r>
              <a:rPr lang="en-US" sz="2400" dirty="0" smtClean="0"/>
              <a:t>Daily time steps.</a:t>
            </a:r>
            <a:endParaRPr lang="en-US" sz="2400" dirty="0"/>
          </a:p>
        </p:txBody>
      </p:sp>
      <p:pic>
        <p:nvPicPr>
          <p:cNvPr id="433156" name="Picture 4"/>
          <p:cNvPicPr>
            <a:picLocks noChangeAspect="1" noChangeArrowheads="1"/>
          </p:cNvPicPr>
          <p:nvPr/>
        </p:nvPicPr>
        <p:blipFill>
          <a:blip r:embed="rId3" cstate="print"/>
          <a:srcRect l="1385" t="2439" r="2167" b="4878"/>
          <a:stretch>
            <a:fillRect/>
          </a:stretch>
        </p:blipFill>
        <p:spPr bwMode="auto">
          <a:xfrm>
            <a:off x="1752601" y="3690991"/>
            <a:ext cx="7417468" cy="3167009"/>
          </a:xfrm>
          <a:prstGeom prst="rect">
            <a:avLst/>
          </a:prstGeom>
          <a:noFill/>
          <a:ln w="9525" algn="ctr">
            <a:noFill/>
            <a:miter lim="800000"/>
            <a:headEnd/>
            <a:tailEnd/>
          </a:ln>
          <a:effec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a:xfrm>
            <a:off x="457200" y="146050"/>
            <a:ext cx="8226425" cy="615950"/>
          </a:xfrm>
        </p:spPr>
        <p:txBody>
          <a:bodyPr/>
          <a:lstStyle/>
          <a:p>
            <a:r>
              <a:rPr lang="en-US" altLang="en-US" kern="1200" dirty="0" smtClean="0">
                <a:solidFill>
                  <a:srgbClr val="FFFF99"/>
                </a:solidFill>
              </a:rPr>
              <a:t>GS-Flow</a:t>
            </a:r>
            <a:endParaRPr lang="en-US" altLang="en-US" kern="1200" dirty="0">
              <a:solidFill>
                <a:srgbClr val="FFFF99"/>
              </a:solidFill>
            </a:endParaRPr>
          </a:p>
        </p:txBody>
      </p:sp>
      <p:pic>
        <p:nvPicPr>
          <p:cNvPr id="443397" name="Picture 5"/>
          <p:cNvPicPr>
            <a:picLocks noChangeAspect="1" noChangeArrowheads="1"/>
          </p:cNvPicPr>
          <p:nvPr/>
        </p:nvPicPr>
        <p:blipFill>
          <a:blip r:embed="rId3" cstate="print"/>
          <a:srcRect r="702" b="1297"/>
          <a:stretch>
            <a:fillRect/>
          </a:stretch>
        </p:blipFill>
        <p:spPr bwMode="auto">
          <a:xfrm>
            <a:off x="0" y="927100"/>
            <a:ext cx="5939082" cy="5321300"/>
          </a:xfrm>
          <a:prstGeom prst="rect">
            <a:avLst/>
          </a:prstGeom>
          <a:noFill/>
          <a:ln w="9525">
            <a:noFill/>
            <a:miter lim="800000"/>
            <a:headEnd/>
            <a:tailEnd/>
          </a:ln>
          <a:effectLst/>
        </p:spPr>
      </p:pic>
      <p:sp>
        <p:nvSpPr>
          <p:cNvPr id="443398" name="Text Box 6"/>
          <p:cNvSpPr txBox="1">
            <a:spLocks noChangeArrowheads="1"/>
          </p:cNvSpPr>
          <p:nvPr/>
        </p:nvSpPr>
        <p:spPr bwMode="auto">
          <a:xfrm>
            <a:off x="228600" y="5830669"/>
            <a:ext cx="5181600" cy="646331"/>
          </a:xfrm>
          <a:prstGeom prst="rect">
            <a:avLst/>
          </a:prstGeom>
          <a:noFill/>
          <a:ln w="9525">
            <a:noFill/>
            <a:miter lim="800000"/>
            <a:headEnd/>
            <a:tailEnd/>
          </a:ln>
          <a:effectLst/>
        </p:spPr>
        <p:txBody>
          <a:bodyPr wrap="square">
            <a:spAutoFit/>
          </a:bodyPr>
          <a:lstStyle/>
          <a:p>
            <a:r>
              <a:rPr lang="en-US" sz="1800" b="1" i="1" dirty="0" err="1">
                <a:solidFill>
                  <a:schemeClr val="accent1">
                    <a:lumMod val="50000"/>
                  </a:schemeClr>
                </a:solidFill>
              </a:rPr>
              <a:t>Sagehen</a:t>
            </a:r>
            <a:r>
              <a:rPr lang="en-US" sz="1800" b="1" i="1" dirty="0">
                <a:solidFill>
                  <a:schemeClr val="accent1">
                    <a:lumMod val="50000"/>
                  </a:schemeClr>
                </a:solidFill>
              </a:rPr>
              <a:t> Creek watershed, Truckee, CA</a:t>
            </a:r>
          </a:p>
          <a:p>
            <a:endParaRPr lang="en-US" sz="1800" b="1" i="1" dirty="0">
              <a:solidFill>
                <a:schemeClr val="bg1"/>
              </a:solidFill>
            </a:endParaRPr>
          </a:p>
        </p:txBody>
      </p:sp>
      <p:sp>
        <p:nvSpPr>
          <p:cNvPr id="5" name="TextBox 4"/>
          <p:cNvSpPr txBox="1"/>
          <p:nvPr/>
        </p:nvSpPr>
        <p:spPr>
          <a:xfrm>
            <a:off x="5943601" y="838200"/>
            <a:ext cx="3200400" cy="6001643"/>
          </a:xfrm>
          <a:prstGeom prst="rect">
            <a:avLst/>
          </a:prstGeom>
          <a:noFill/>
        </p:spPr>
        <p:txBody>
          <a:bodyPr wrap="square" rtlCol="0">
            <a:spAutoFit/>
          </a:bodyPr>
          <a:lstStyle/>
          <a:p>
            <a:r>
              <a:rPr lang="en-US" sz="2000" b="1" dirty="0" smtClean="0">
                <a:solidFill>
                  <a:schemeClr val="bg1"/>
                </a:solidFill>
              </a:rPr>
              <a:t>PRMS hydrologic response units (colored basins) intersected with </a:t>
            </a:r>
          </a:p>
          <a:p>
            <a:r>
              <a:rPr lang="en-US" sz="2000" b="1" dirty="0" err="1" smtClean="0">
                <a:solidFill>
                  <a:schemeClr val="bg1"/>
                </a:solidFill>
              </a:rPr>
              <a:t>ModFlow</a:t>
            </a:r>
            <a:r>
              <a:rPr lang="en-US" sz="2000" b="1" dirty="0" smtClean="0">
                <a:solidFill>
                  <a:schemeClr val="bg1"/>
                </a:solidFill>
              </a:rPr>
              <a:t> finite-difference cells.</a:t>
            </a:r>
          </a:p>
          <a:p>
            <a:pPr>
              <a:lnSpc>
                <a:spcPct val="90000"/>
              </a:lnSpc>
            </a:pPr>
            <a:endParaRPr lang="en-US" sz="2000" b="1" dirty="0" smtClean="0">
              <a:solidFill>
                <a:schemeClr val="bg1"/>
              </a:solidFill>
            </a:endParaRPr>
          </a:p>
          <a:p>
            <a:pPr>
              <a:lnSpc>
                <a:spcPct val="90000"/>
              </a:lnSpc>
            </a:pPr>
            <a:r>
              <a:rPr lang="en-US" sz="2000" b="1" dirty="0" smtClean="0">
                <a:solidFill>
                  <a:schemeClr val="bg1"/>
                </a:solidFill>
              </a:rPr>
              <a:t>Enhanced</a:t>
            </a:r>
            <a:r>
              <a:rPr lang="en-US" sz="2000" dirty="0" smtClean="0"/>
              <a:t> </a:t>
            </a:r>
            <a:r>
              <a:rPr lang="en-US" sz="2000" b="1" dirty="0" smtClean="0">
                <a:solidFill>
                  <a:schemeClr val="bg1"/>
                </a:solidFill>
              </a:rPr>
              <a:t>soil-zone dynamics (capillary, gravity-flow, and preferential-flow reservoirs).</a:t>
            </a:r>
          </a:p>
          <a:p>
            <a:pPr>
              <a:lnSpc>
                <a:spcPct val="90000"/>
              </a:lnSpc>
            </a:pPr>
            <a:endParaRPr lang="en-US" sz="2000" b="1" baseline="30000" dirty="0" smtClean="0">
              <a:solidFill>
                <a:schemeClr val="bg1"/>
              </a:solidFill>
            </a:endParaRPr>
          </a:p>
          <a:p>
            <a:pPr>
              <a:lnSpc>
                <a:spcPct val="90000"/>
              </a:lnSpc>
            </a:pPr>
            <a:r>
              <a:rPr lang="en-US" sz="2000" b="1" dirty="0" smtClean="0">
                <a:solidFill>
                  <a:schemeClr val="bg1"/>
                </a:solidFill>
              </a:rPr>
              <a:t>Vertical unsaturated-zone flow below soils, streams, and lakes using approx. to Richards’ equation.</a:t>
            </a:r>
          </a:p>
          <a:p>
            <a:pPr>
              <a:lnSpc>
                <a:spcPct val="90000"/>
              </a:lnSpc>
            </a:pPr>
            <a:endParaRPr lang="en-US" sz="2000" b="1" dirty="0" smtClean="0">
              <a:solidFill>
                <a:schemeClr val="bg1"/>
              </a:solidFill>
            </a:endParaRPr>
          </a:p>
          <a:p>
            <a:pPr>
              <a:lnSpc>
                <a:spcPct val="90000"/>
              </a:lnSpc>
            </a:pPr>
            <a:r>
              <a:rPr lang="en-US" sz="2000" b="1" dirty="0" smtClean="0">
                <a:solidFill>
                  <a:schemeClr val="bg1"/>
                </a:solidFill>
              </a:rPr>
              <a:t>Model-calculated recharge to water table.</a:t>
            </a:r>
          </a:p>
          <a:p>
            <a:endParaRPr lang="en-US" sz="2000" b="1" dirty="0">
              <a:solidFill>
                <a:schemeClr val="bg1"/>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descr="SRP2_Hydro9n_Segments-2"/>
          <p:cNvPicPr>
            <a:picLocks noChangeAspect="1" noChangeArrowheads="1"/>
          </p:cNvPicPr>
          <p:nvPr/>
        </p:nvPicPr>
        <p:blipFill>
          <a:blip r:embed="rId2" cstate="print"/>
          <a:srcRect l="4000" t="2222" r="4000" b="3556"/>
          <a:stretch>
            <a:fillRect/>
          </a:stretch>
        </p:blipFill>
        <p:spPr bwMode="auto">
          <a:xfrm>
            <a:off x="3657600" y="2819400"/>
            <a:ext cx="5257800" cy="4038600"/>
          </a:xfrm>
          <a:prstGeom prst="rect">
            <a:avLst/>
          </a:prstGeom>
          <a:noFill/>
          <a:ln w="9525">
            <a:noFill/>
            <a:miter lim="800000"/>
            <a:headEnd/>
            <a:tailEnd/>
          </a:ln>
        </p:spPr>
      </p:pic>
      <p:sp>
        <p:nvSpPr>
          <p:cNvPr id="7173" name="Text Box 5"/>
          <p:cNvSpPr txBox="1">
            <a:spLocks noChangeArrowheads="1"/>
          </p:cNvSpPr>
          <p:nvPr/>
        </p:nvSpPr>
        <p:spPr bwMode="auto">
          <a:xfrm>
            <a:off x="152400" y="989618"/>
            <a:ext cx="4495800" cy="1677382"/>
          </a:xfrm>
          <a:prstGeom prst="rect">
            <a:avLst/>
          </a:prstGeom>
          <a:noFill/>
          <a:ln w="12700">
            <a:noFill/>
            <a:miter lim="800000"/>
            <a:headEnd/>
            <a:tailEnd/>
          </a:ln>
        </p:spPr>
        <p:txBody>
          <a:bodyPr>
            <a:spAutoFit/>
          </a:bodyPr>
          <a:lstStyle/>
          <a:p>
            <a:pPr>
              <a:spcBef>
                <a:spcPts val="600"/>
              </a:spcBef>
            </a:pPr>
            <a:r>
              <a:rPr lang="en-US" sz="2200" b="1" dirty="0">
                <a:solidFill>
                  <a:schemeClr val="bg1"/>
                </a:solidFill>
              </a:rPr>
              <a:t>16,741 HRUs (10 acre cells)</a:t>
            </a:r>
          </a:p>
          <a:p>
            <a:pPr>
              <a:spcBef>
                <a:spcPts val="600"/>
              </a:spcBef>
            </a:pPr>
            <a:r>
              <a:rPr lang="en-US" sz="2200" b="1" dirty="0">
                <a:solidFill>
                  <a:schemeClr val="bg1"/>
                </a:solidFill>
              </a:rPr>
              <a:t>16,741 active MF cells per layer</a:t>
            </a:r>
          </a:p>
          <a:p>
            <a:pPr>
              <a:spcBef>
                <a:spcPts val="600"/>
              </a:spcBef>
            </a:pPr>
            <a:r>
              <a:rPr lang="en-US" sz="2200" b="1" dirty="0">
                <a:solidFill>
                  <a:schemeClr val="bg1"/>
                </a:solidFill>
              </a:rPr>
              <a:t>14 layers (50 to 500 ft thickness)</a:t>
            </a:r>
          </a:p>
          <a:p>
            <a:pPr>
              <a:spcBef>
                <a:spcPts val="600"/>
              </a:spcBef>
            </a:pPr>
            <a:r>
              <a:rPr lang="en-US" sz="2200" b="1" dirty="0" smtClean="0">
                <a:solidFill>
                  <a:schemeClr val="bg1"/>
                </a:solidFill>
              </a:rPr>
              <a:t>2,902 stream </a:t>
            </a:r>
            <a:r>
              <a:rPr lang="en-US" sz="2200" b="1" dirty="0">
                <a:solidFill>
                  <a:schemeClr val="bg1"/>
                </a:solidFill>
              </a:rPr>
              <a:t>reaches</a:t>
            </a:r>
          </a:p>
        </p:txBody>
      </p:sp>
      <p:sp>
        <p:nvSpPr>
          <p:cNvPr id="6" name="Rectangle 2"/>
          <p:cNvSpPr txBox="1">
            <a:spLocks noChangeArrowheads="1"/>
          </p:cNvSpPr>
          <p:nvPr/>
        </p:nvSpPr>
        <p:spPr>
          <a:xfrm>
            <a:off x="0" y="76200"/>
            <a:ext cx="9144000" cy="61595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b="1" i="1" dirty="0" smtClean="0">
                <a:solidFill>
                  <a:srgbClr val="FFFF99"/>
                </a:solidFill>
                <a:latin typeface="+mj-lt"/>
                <a:ea typeface="+mj-ea"/>
                <a:cs typeface="+mj-cs"/>
              </a:rPr>
              <a:t>Example: Santa Rosa Plain, CA</a:t>
            </a:r>
            <a:endParaRPr lang="en-US" altLang="en-US" b="1" i="1" dirty="0">
              <a:solidFill>
                <a:srgbClr val="FFFF99"/>
              </a:solidFill>
              <a:latin typeface="+mj-lt"/>
              <a:ea typeface="+mj-ea"/>
              <a:cs typeface="+mj-cs"/>
            </a:endParaRPr>
          </a:p>
        </p:txBody>
      </p:sp>
      <p:pic>
        <p:nvPicPr>
          <p:cNvPr id="7" name="Picture 5"/>
          <p:cNvPicPr>
            <a:picLocks noChangeAspect="1" noChangeArrowheads="1"/>
          </p:cNvPicPr>
          <p:nvPr/>
        </p:nvPicPr>
        <p:blipFill>
          <a:blip r:embed="rId3" cstate="print"/>
          <a:srcRect/>
          <a:stretch>
            <a:fillRect/>
          </a:stretch>
        </p:blipFill>
        <p:spPr bwMode="auto">
          <a:xfrm>
            <a:off x="0" y="2914650"/>
            <a:ext cx="3516287" cy="3943350"/>
          </a:xfrm>
          <a:prstGeom prst="rect">
            <a:avLst/>
          </a:prstGeom>
          <a:noFill/>
          <a:ln w="12700">
            <a:noFill/>
            <a:miter lim="800000"/>
            <a:headEnd/>
            <a:tailEnd/>
          </a:ln>
          <a:effectLst/>
        </p:spPr>
      </p:pic>
      <p:pic>
        <p:nvPicPr>
          <p:cNvPr id="8" name="Picture 2" descr="IMG_2671.JPG"/>
          <p:cNvPicPr>
            <a:picLocks noChangeAspect="1"/>
          </p:cNvPicPr>
          <p:nvPr/>
        </p:nvPicPr>
        <p:blipFill>
          <a:blip r:embed="rId4" cstate="print"/>
          <a:srcRect/>
          <a:stretch>
            <a:fillRect/>
          </a:stretch>
        </p:blipFill>
        <p:spPr bwMode="auto">
          <a:xfrm>
            <a:off x="5867400" y="685800"/>
            <a:ext cx="3276600" cy="2457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99"/>
                </a:solidFill>
              </a:rPr>
              <a:t>USGS </a:t>
            </a:r>
            <a:r>
              <a:rPr lang="en-US" dirty="0" err="1" smtClean="0">
                <a:solidFill>
                  <a:srgbClr val="FFFF99"/>
                </a:solidFill>
              </a:rPr>
              <a:t>WaterAlert</a:t>
            </a:r>
            <a:endParaRPr lang="en-US" dirty="0" smtClean="0">
              <a:solidFill>
                <a:srgbClr val="FFFF99"/>
              </a:solidFill>
            </a:endParaRPr>
          </a:p>
        </p:txBody>
      </p:sp>
      <p:pic>
        <p:nvPicPr>
          <p:cNvPr id="3" name="Content Placeholder 2"/>
          <p:cNvPicPr>
            <a:picLocks noGrp="1" noChangeAspect="1" noChangeArrowheads="1"/>
          </p:cNvPicPr>
          <p:nvPr>
            <p:ph idx="1"/>
          </p:nvPr>
        </p:nvPicPr>
        <p:blipFill>
          <a:blip r:embed="rId2" cstate="print"/>
          <a:srcRect r="1990"/>
          <a:stretch>
            <a:fillRect/>
          </a:stretch>
        </p:blipFill>
        <p:spPr bwMode="auto">
          <a:xfrm>
            <a:off x="609600" y="990600"/>
            <a:ext cx="7765111" cy="5334000"/>
          </a:xfrm>
          <a:prstGeom prst="rect">
            <a:avLst/>
          </a:prstGeom>
          <a:noFill/>
          <a:ln w="9525">
            <a:noFill/>
            <a:miter lim="800000"/>
            <a:headEnd/>
            <a:tailEnd/>
          </a:ln>
        </p:spPr>
      </p:pic>
      <p:sp>
        <p:nvSpPr>
          <p:cNvPr id="6" name="Rectangle 5"/>
          <p:cNvSpPr/>
          <p:nvPr/>
        </p:nvSpPr>
        <p:spPr>
          <a:xfrm>
            <a:off x="1524000" y="6400800"/>
            <a:ext cx="2895600" cy="307777"/>
          </a:xfrm>
          <a:prstGeom prst="rect">
            <a:avLst/>
          </a:prstGeom>
        </p:spPr>
        <p:txBody>
          <a:bodyPr wrap="square">
            <a:spAutoFit/>
          </a:bodyPr>
          <a:lstStyle/>
          <a:p>
            <a:r>
              <a:rPr lang="en-US" sz="1400" b="1" dirty="0" smtClean="0">
                <a:solidFill>
                  <a:srgbClr val="FF0000"/>
                </a:solidFill>
              </a:rPr>
              <a:t>http://water.usgs.gov/wateralert/</a:t>
            </a:r>
            <a:endParaRPr lang="en-US" sz="1400" b="1" dirty="0">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152400" y="152400"/>
            <a:ext cx="8839200" cy="685800"/>
          </a:xfrm>
        </p:spPr>
        <p:txBody>
          <a:bodyPr/>
          <a:lstStyle/>
          <a:p>
            <a:r>
              <a:rPr lang="en-US" altLang="en-US" sz="4000" i="1" kern="1200" dirty="0" smtClean="0"/>
              <a:t>34-Year Water Balance</a:t>
            </a:r>
          </a:p>
        </p:txBody>
      </p:sp>
      <p:pic>
        <p:nvPicPr>
          <p:cNvPr id="10243" name="Picture 4" descr="WB_wateryears_1.jpg"/>
          <p:cNvPicPr>
            <a:picLocks noChangeAspect="1"/>
          </p:cNvPicPr>
          <p:nvPr/>
        </p:nvPicPr>
        <p:blipFill>
          <a:blip r:embed="rId2" cstate="print"/>
          <a:srcRect/>
          <a:stretch>
            <a:fillRect/>
          </a:stretch>
        </p:blipFill>
        <p:spPr bwMode="auto">
          <a:xfrm>
            <a:off x="0" y="914400"/>
            <a:ext cx="9144000" cy="2971800"/>
          </a:xfrm>
          <a:prstGeom prst="rect">
            <a:avLst/>
          </a:prstGeom>
          <a:noFill/>
          <a:ln w="9525">
            <a:noFill/>
            <a:miter lim="800000"/>
            <a:headEnd/>
            <a:tailEnd/>
          </a:ln>
        </p:spPr>
      </p:pic>
      <p:pic>
        <p:nvPicPr>
          <p:cNvPr id="10244" name="Picture 5" descr="WB_wateryears_2.jpg"/>
          <p:cNvPicPr>
            <a:picLocks noChangeAspect="1"/>
          </p:cNvPicPr>
          <p:nvPr/>
        </p:nvPicPr>
        <p:blipFill>
          <a:blip r:embed="rId3" cstate="print"/>
          <a:srcRect/>
          <a:stretch>
            <a:fillRect/>
          </a:stretch>
        </p:blipFill>
        <p:spPr bwMode="auto">
          <a:xfrm>
            <a:off x="0" y="3810000"/>
            <a:ext cx="91440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1" y="0"/>
            <a:ext cx="9163491"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0" y="0"/>
            <a:ext cx="9144000" cy="6863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0" y="930223"/>
            <a:ext cx="4953000" cy="5927777"/>
          </a:xfrm>
          <a:prstGeom prst="rect">
            <a:avLst/>
          </a:prstGeom>
        </p:spPr>
        <p:txBody>
          <a:bodyPr wrap="square">
            <a:spAutoFit/>
          </a:bodyPr>
          <a:lstStyle/>
          <a:p>
            <a:pPr eaLnBrk="1" hangingPunct="1">
              <a:lnSpc>
                <a:spcPct val="90000"/>
              </a:lnSpc>
              <a:spcBef>
                <a:spcPts val="600"/>
              </a:spcBef>
            </a:pPr>
            <a:r>
              <a:rPr lang="en-US" sz="2400" b="1" dirty="0" smtClean="0">
                <a:solidFill>
                  <a:schemeClr val="bg1"/>
                </a:solidFill>
              </a:rPr>
              <a:t>Relatively low spatial and temporal resolution flow model:  1min &lt; ∆t &lt; days, 1m &lt; ∆</a:t>
            </a:r>
            <a:r>
              <a:rPr lang="en-US" sz="2400" b="1" dirty="0" err="1" smtClean="0">
                <a:solidFill>
                  <a:schemeClr val="bg1"/>
                </a:solidFill>
              </a:rPr>
              <a:t>x,z</a:t>
            </a:r>
            <a:r>
              <a:rPr lang="en-US" sz="2400" b="1" dirty="0" smtClean="0">
                <a:solidFill>
                  <a:schemeClr val="bg1"/>
                </a:solidFill>
              </a:rPr>
              <a:t> &lt; 0.1w,D</a:t>
            </a:r>
          </a:p>
          <a:p>
            <a:pPr eaLnBrk="1" hangingPunct="1">
              <a:lnSpc>
                <a:spcPct val="90000"/>
              </a:lnSpc>
              <a:spcBef>
                <a:spcPts val="1200"/>
              </a:spcBef>
            </a:pPr>
            <a:r>
              <a:rPr lang="en-US" sz="2400" b="1" dirty="0" smtClean="0">
                <a:solidFill>
                  <a:schemeClr val="bg1"/>
                </a:solidFill>
              </a:rPr>
              <a:t>Computational models for </a:t>
            </a:r>
            <a:r>
              <a:rPr lang="en-US" sz="2400" b="1" dirty="0" err="1" smtClean="0">
                <a:solidFill>
                  <a:schemeClr val="bg1"/>
                </a:solidFill>
              </a:rPr>
              <a:t>bedload</a:t>
            </a:r>
            <a:r>
              <a:rPr lang="en-US" sz="2400" b="1" dirty="0" smtClean="0">
                <a:solidFill>
                  <a:schemeClr val="bg1"/>
                </a:solidFill>
              </a:rPr>
              <a:t> and suspended load prediction.</a:t>
            </a:r>
          </a:p>
          <a:p>
            <a:pPr eaLnBrk="1" hangingPunct="1">
              <a:lnSpc>
                <a:spcPct val="90000"/>
              </a:lnSpc>
              <a:spcBef>
                <a:spcPts val="1200"/>
              </a:spcBef>
            </a:pPr>
            <a:r>
              <a:rPr lang="en-US" sz="2400" b="1" dirty="0" smtClean="0">
                <a:solidFill>
                  <a:schemeClr val="bg1"/>
                </a:solidFill>
              </a:rPr>
              <a:t>Time stepping to predict evolution of bars and, in some cases, </a:t>
            </a:r>
            <a:r>
              <a:rPr lang="en-US" sz="2400" b="1" dirty="0" err="1" smtClean="0">
                <a:solidFill>
                  <a:schemeClr val="bg1"/>
                </a:solidFill>
              </a:rPr>
              <a:t>planform</a:t>
            </a:r>
            <a:r>
              <a:rPr lang="en-US" sz="2400" b="1" dirty="0" smtClean="0">
                <a:solidFill>
                  <a:schemeClr val="bg1"/>
                </a:solidFill>
              </a:rPr>
              <a:t> geometry.</a:t>
            </a:r>
          </a:p>
          <a:p>
            <a:pPr eaLnBrk="1" hangingPunct="1">
              <a:lnSpc>
                <a:spcPct val="90000"/>
              </a:lnSpc>
              <a:spcBef>
                <a:spcPts val="1200"/>
              </a:spcBef>
            </a:pPr>
            <a:r>
              <a:rPr lang="en-US" sz="2400" b="1" dirty="0" smtClean="0">
                <a:solidFill>
                  <a:schemeClr val="bg1"/>
                </a:solidFill>
              </a:rPr>
              <a:t>If </a:t>
            </a:r>
            <a:r>
              <a:rPr lang="en-US" sz="2400" b="1" dirty="0" err="1" smtClean="0">
                <a:solidFill>
                  <a:schemeClr val="bg1"/>
                </a:solidFill>
              </a:rPr>
              <a:t>bedforms</a:t>
            </a:r>
            <a:r>
              <a:rPr lang="en-US" sz="2400" b="1" dirty="0" smtClean="0">
                <a:solidFill>
                  <a:schemeClr val="bg1"/>
                </a:solidFill>
              </a:rPr>
              <a:t> change over time, calibration of roughness is required or both flow and </a:t>
            </a:r>
            <a:r>
              <a:rPr lang="en-US" sz="2400" b="1" dirty="0" err="1" smtClean="0">
                <a:solidFill>
                  <a:schemeClr val="bg1"/>
                </a:solidFill>
              </a:rPr>
              <a:t>morphodynamics</a:t>
            </a:r>
            <a:r>
              <a:rPr lang="en-US" sz="2400" b="1" dirty="0" smtClean="0">
                <a:solidFill>
                  <a:schemeClr val="bg1"/>
                </a:solidFill>
              </a:rPr>
              <a:t> will be incorrect</a:t>
            </a:r>
          </a:p>
          <a:p>
            <a:pPr eaLnBrk="1" hangingPunct="1">
              <a:lnSpc>
                <a:spcPct val="90000"/>
              </a:lnSpc>
            </a:pPr>
            <a:endParaRPr lang="en-US" sz="2800" b="1" dirty="0" smtClean="0">
              <a:solidFill>
                <a:schemeClr val="bg1"/>
              </a:solidFill>
            </a:endParaRPr>
          </a:p>
        </p:txBody>
      </p:sp>
      <p:sp>
        <p:nvSpPr>
          <p:cNvPr id="3" name="Text Box 5"/>
          <p:cNvSpPr txBox="1">
            <a:spLocks noChangeArrowheads="1"/>
          </p:cNvSpPr>
          <p:nvPr/>
        </p:nvSpPr>
        <p:spPr bwMode="auto">
          <a:xfrm>
            <a:off x="0" y="0"/>
            <a:ext cx="9144000" cy="584775"/>
          </a:xfrm>
          <a:prstGeom prst="rect">
            <a:avLst/>
          </a:prstGeom>
          <a:noFill/>
          <a:ln w="9525">
            <a:noFill/>
            <a:miter lim="800000"/>
            <a:headEnd/>
            <a:tailEnd/>
          </a:ln>
        </p:spPr>
        <p:txBody>
          <a:bodyPr wrap="square">
            <a:spAutoFit/>
          </a:bodyPr>
          <a:lstStyle/>
          <a:p>
            <a:r>
              <a:rPr lang="en-US" altLang="en-US" sz="3200" b="1" i="1" dirty="0" smtClean="0">
                <a:solidFill>
                  <a:srgbClr val="FFFF99"/>
                </a:solidFill>
                <a:latin typeface="+mj-lt"/>
                <a:ea typeface="+mj-ea"/>
                <a:cs typeface="+mj-cs"/>
              </a:rPr>
              <a:t>Simulation of Flow and Morphologic Change</a:t>
            </a:r>
          </a:p>
        </p:txBody>
      </p:sp>
      <p:pic>
        <p:nvPicPr>
          <p:cNvPr id="4" name="Picture 3" descr="kootdunes"/>
          <p:cNvPicPr>
            <a:picLocks noChangeAspect="1" noChangeArrowheads="1"/>
          </p:cNvPicPr>
          <p:nvPr/>
        </p:nvPicPr>
        <p:blipFill>
          <a:blip r:embed="rId2" cstate="print"/>
          <a:srcRect/>
          <a:stretch>
            <a:fillRect/>
          </a:stretch>
        </p:blipFill>
        <p:spPr bwMode="auto">
          <a:xfrm>
            <a:off x="0" y="1447800"/>
            <a:ext cx="4247175"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2004_vel_dist.avi">
            <a:hlinkClick r:id="" action="ppaction://media"/>
          </p:cNvPr>
          <p:cNvPicPr>
            <a:picLocks noGrp="1" noRot="1" noChangeAspect="1" noChangeArrowheads="1"/>
          </p:cNvPicPr>
          <p:nvPr>
            <p:ph sz="half" idx="1"/>
            <a:videoFile r:link="rId1"/>
          </p:nvPr>
        </p:nvPicPr>
        <p:blipFill>
          <a:blip r:embed="rId4" cstate="print"/>
          <a:srcRect/>
          <a:stretch>
            <a:fillRect/>
          </a:stretch>
        </p:blipFill>
        <p:spPr>
          <a:xfrm>
            <a:off x="0" y="625475"/>
            <a:ext cx="7010400" cy="6232525"/>
          </a:xfrm>
        </p:spPr>
      </p:pic>
      <p:pic>
        <p:nvPicPr>
          <p:cNvPr id="348163" name="1_270_stage.avi">
            <a:hlinkClick r:id="" action="ppaction://media"/>
          </p:cNvPr>
          <p:cNvPicPr>
            <a:picLocks noGrp="1" noRot="1" noChangeAspect="1" noChangeArrowheads="1"/>
          </p:cNvPicPr>
          <p:nvPr>
            <p:ph sz="half" idx="2"/>
            <a:videoFile r:link="rId2"/>
          </p:nvPr>
        </p:nvPicPr>
        <p:blipFill>
          <a:blip r:embed="rId5" cstate="print"/>
          <a:srcRect/>
          <a:stretch>
            <a:fillRect/>
          </a:stretch>
        </p:blipFill>
        <p:spPr>
          <a:xfrm>
            <a:off x="6477000" y="1676400"/>
            <a:ext cx="2667000" cy="1874838"/>
          </a:xfrm>
        </p:spPr>
      </p:pic>
      <p:sp>
        <p:nvSpPr>
          <p:cNvPr id="15365" name="Text Box 5"/>
          <p:cNvSpPr txBox="1">
            <a:spLocks noChangeArrowheads="1"/>
          </p:cNvSpPr>
          <p:nvPr/>
        </p:nvSpPr>
        <p:spPr bwMode="auto">
          <a:xfrm>
            <a:off x="0" y="0"/>
            <a:ext cx="9144000" cy="584775"/>
          </a:xfrm>
          <a:prstGeom prst="rect">
            <a:avLst/>
          </a:prstGeom>
          <a:noFill/>
          <a:ln w="9525">
            <a:noFill/>
            <a:miter lim="800000"/>
            <a:headEnd/>
            <a:tailEnd/>
          </a:ln>
        </p:spPr>
        <p:txBody>
          <a:bodyPr wrap="square">
            <a:spAutoFit/>
          </a:bodyPr>
          <a:lstStyle/>
          <a:p>
            <a:r>
              <a:rPr lang="en-US" altLang="en-US" sz="3200" b="1" i="1" dirty="0" smtClean="0">
                <a:solidFill>
                  <a:srgbClr val="FFFF99"/>
                </a:solidFill>
                <a:latin typeface="+mj-lt"/>
                <a:ea typeface="+mj-ea"/>
                <a:cs typeface="+mj-cs"/>
              </a:rPr>
              <a:t>Simulation of Flow and Morphologic Change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00" fill="hold"/>
                                        <p:tgtEl>
                                          <p:spTgt spid="348162"/>
                                        </p:tgtEl>
                                      </p:cBhvr>
                                    </p:cmd>
                                  </p:childTnLst>
                                </p:cTn>
                              </p:par>
                              <p:par>
                                <p:cTn id="7" presetID="1" presetClass="mediacall" presetSubtype="0" fill="hold" nodeType="withEffect">
                                  <p:stCondLst>
                                    <p:cond delay="0"/>
                                  </p:stCondLst>
                                  <p:childTnLst>
                                    <p:cmd type="call" cmd="playFrom(0.0)">
                                      <p:cBhvr>
                                        <p:cTn id="8" dur="27000" fill="hold"/>
                                        <p:tgtEl>
                                          <p:spTgt spid="34816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348162"/>
                </p:tgtEl>
              </p:cMediaNode>
            </p:video>
            <p:seq concurrent="1" nextAc="seek">
              <p:cTn id="10" restart="whenNotActive" fill="hold" evtFilter="cancelBubble" nodeType="interactiveSeq">
                <p:stCondLst>
                  <p:cond evt="onClick" delay="0">
                    <p:tgtEl>
                      <p:spTgt spid="34816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48162"/>
                                        </p:tgtEl>
                                      </p:cBhvr>
                                    </p:cmd>
                                  </p:childTnLst>
                                </p:cTn>
                              </p:par>
                            </p:childTnLst>
                          </p:cTn>
                        </p:par>
                      </p:childTnLst>
                    </p:cTn>
                  </p:par>
                </p:childTnLst>
              </p:cTn>
              <p:nextCondLst>
                <p:cond evt="onClick" delay="0">
                  <p:tgtEl>
                    <p:spTgt spid="348162"/>
                  </p:tgtEl>
                </p:cond>
              </p:nextCondLst>
            </p:seq>
            <p:video>
              <p:cMediaNode>
                <p:cTn id="15" fill="hold" display="0">
                  <p:stCondLst>
                    <p:cond delay="indefinite"/>
                  </p:stCondLst>
                  <p:endCondLst>
                    <p:cond evt="onNext" delay="0">
                      <p:tgtEl>
                        <p:sldTgt/>
                      </p:tgtEl>
                    </p:cond>
                    <p:cond evt="onPrev" delay="0">
                      <p:tgtEl>
                        <p:sldTgt/>
                      </p:tgtEl>
                    </p:cond>
                  </p:endCondLst>
                </p:cTn>
                <p:tgtEl>
                  <p:spTgt spid="348163"/>
                </p:tgtEl>
              </p:cMediaNode>
            </p:video>
            <p:seq concurrent="1" nextAc="seek">
              <p:cTn id="16" restart="whenNotActive" fill="hold" evtFilter="cancelBubble" nodeType="interactiveSeq">
                <p:stCondLst>
                  <p:cond evt="onClick" delay="0">
                    <p:tgtEl>
                      <p:spTgt spid="34816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afterEffect">
                                  <p:stCondLst>
                                    <p:cond delay="0"/>
                                  </p:stCondLst>
                                  <p:childTnLst>
                                    <p:cmd type="call" cmd="togglePause">
                                      <p:cBhvr>
                                        <p:cTn id="20" dur="1" fill="hold"/>
                                        <p:tgtEl>
                                          <p:spTgt spid="348163"/>
                                        </p:tgtEl>
                                      </p:cBhvr>
                                    </p:cmd>
                                  </p:childTnLst>
                                </p:cTn>
                              </p:par>
                            </p:childTnLst>
                          </p:cTn>
                        </p:par>
                      </p:childTnLst>
                    </p:cTn>
                  </p:par>
                </p:childTnLst>
              </p:cTn>
              <p:nextCondLst>
                <p:cond evt="onClick" delay="0">
                  <p:tgtEl>
                    <p:spTgt spid="34816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
          <p:cNvSpPr txBox="1">
            <a:spLocks noChangeArrowheads="1"/>
          </p:cNvSpPr>
          <p:nvPr/>
        </p:nvSpPr>
        <p:spPr bwMode="auto">
          <a:xfrm>
            <a:off x="381000" y="6172200"/>
            <a:ext cx="990600" cy="366713"/>
          </a:xfrm>
          <a:prstGeom prst="rect">
            <a:avLst/>
          </a:prstGeom>
          <a:noFill/>
          <a:ln w="9525">
            <a:noFill/>
            <a:miter lim="800000"/>
            <a:headEnd/>
            <a:tailEnd/>
          </a:ln>
        </p:spPr>
        <p:txBody>
          <a:bodyPr>
            <a:spAutoFit/>
          </a:bodyPr>
          <a:lstStyle/>
          <a:p>
            <a:pPr>
              <a:spcBef>
                <a:spcPct val="50000"/>
              </a:spcBef>
            </a:pPr>
            <a:endParaRPr lang="en-US"/>
          </a:p>
        </p:txBody>
      </p:sp>
      <p:pic>
        <p:nvPicPr>
          <p:cNvPr id="4100" name="Picture 8"/>
          <p:cNvPicPr>
            <a:picLocks noChangeAspect="1" noChangeArrowheads="1"/>
          </p:cNvPicPr>
          <p:nvPr/>
        </p:nvPicPr>
        <p:blipFill>
          <a:blip r:embed="rId3" cstate="print"/>
          <a:srcRect/>
          <a:stretch>
            <a:fillRect/>
          </a:stretch>
        </p:blipFill>
        <p:spPr bwMode="auto">
          <a:xfrm>
            <a:off x="5791200" y="3657600"/>
            <a:ext cx="3217863" cy="3008313"/>
          </a:xfrm>
          <a:prstGeom prst="rect">
            <a:avLst/>
          </a:prstGeom>
          <a:noFill/>
          <a:ln w="38100">
            <a:solidFill>
              <a:schemeClr val="tx1"/>
            </a:solidFill>
            <a:miter lim="800000"/>
            <a:headEnd/>
            <a:tailEnd/>
          </a:ln>
        </p:spPr>
      </p:pic>
      <p:pic>
        <p:nvPicPr>
          <p:cNvPr id="4101" name="Picture 6" descr="200402 North Dakota 019"/>
          <p:cNvPicPr>
            <a:picLocks noGrp="1" noChangeAspect="1" noChangeArrowheads="1"/>
          </p:cNvPicPr>
          <p:nvPr>
            <p:ph sz="quarter" idx="4294967295"/>
          </p:nvPr>
        </p:nvPicPr>
        <p:blipFill>
          <a:blip r:embed="rId4" cstate="print"/>
          <a:srcRect b="25862"/>
          <a:stretch>
            <a:fillRect/>
          </a:stretch>
        </p:blipFill>
        <p:spPr>
          <a:xfrm>
            <a:off x="2362200" y="1905000"/>
            <a:ext cx="3271838" cy="3232150"/>
          </a:xfrm>
          <a:noFill/>
          <a:ln w="38100">
            <a:solidFill>
              <a:schemeClr val="tx2"/>
            </a:solidFill>
          </a:ln>
        </p:spPr>
      </p:pic>
      <p:pic>
        <p:nvPicPr>
          <p:cNvPr id="4102" name="Picture 3" descr="200209 New MONKE"/>
          <p:cNvPicPr>
            <a:picLocks noChangeAspect="1" noChangeArrowheads="1"/>
          </p:cNvPicPr>
          <p:nvPr/>
        </p:nvPicPr>
        <p:blipFill>
          <a:blip r:embed="rId5" cstate="print"/>
          <a:srcRect/>
          <a:stretch>
            <a:fillRect/>
          </a:stretch>
        </p:blipFill>
        <p:spPr bwMode="auto">
          <a:xfrm>
            <a:off x="0" y="990600"/>
            <a:ext cx="2227263" cy="4870450"/>
          </a:xfrm>
          <a:prstGeom prst="rect">
            <a:avLst/>
          </a:prstGeom>
          <a:noFill/>
          <a:ln w="38100">
            <a:solidFill>
              <a:schemeClr val="tx1"/>
            </a:solidFill>
            <a:miter lim="800000"/>
            <a:headEnd/>
            <a:tailEnd/>
          </a:ln>
        </p:spPr>
      </p:pic>
      <p:sp>
        <p:nvSpPr>
          <p:cNvPr id="11" name="Rectangle 2"/>
          <p:cNvSpPr>
            <a:spLocks noGrp="1" noChangeArrowheads="1"/>
          </p:cNvSpPr>
          <p:nvPr>
            <p:ph type="title"/>
          </p:nvPr>
        </p:nvSpPr>
        <p:spPr>
          <a:xfrm>
            <a:off x="0" y="0"/>
            <a:ext cx="9144000" cy="762000"/>
          </a:xfrm>
        </p:spPr>
        <p:txBody>
          <a:bodyPr/>
          <a:lstStyle/>
          <a:p>
            <a:pPr eaLnBrk="1" hangingPunct="1">
              <a:spcAft>
                <a:spcPct val="40000"/>
              </a:spcAft>
              <a:defRPr/>
            </a:pPr>
            <a:r>
              <a:rPr lang="en-US" altLang="en-US" dirty="0" smtClean="0">
                <a:solidFill>
                  <a:srgbClr val="FFFF99"/>
                </a:solidFill>
              </a:rPr>
              <a:t>Field Computing</a:t>
            </a:r>
            <a:endParaRPr lang="en-US" dirty="0" smtClean="0">
              <a:solidFill>
                <a:srgbClr val="FFFF99"/>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RRfrontWSM2"/>
          <p:cNvPicPr>
            <a:picLocks noChangeAspect="1" noChangeArrowheads="1"/>
          </p:cNvPicPr>
          <p:nvPr/>
        </p:nvPicPr>
        <p:blipFill>
          <a:blip r:embed="rId3" cstate="print"/>
          <a:srcRect/>
          <a:stretch>
            <a:fillRect/>
          </a:stretch>
        </p:blipFill>
        <p:spPr bwMode="auto">
          <a:xfrm>
            <a:off x="457200" y="2240191"/>
            <a:ext cx="762000" cy="1341209"/>
          </a:xfrm>
          <a:prstGeom prst="rect">
            <a:avLst/>
          </a:prstGeom>
          <a:noFill/>
          <a:ln w="9525">
            <a:noFill/>
            <a:miter lim="800000"/>
            <a:headEnd/>
            <a:tailEnd/>
          </a:ln>
        </p:spPr>
      </p:pic>
      <p:pic>
        <p:nvPicPr>
          <p:cNvPr id="5123" name="Picture 10" descr="AmphibianStraightAhead1"/>
          <p:cNvPicPr>
            <a:picLocks noChangeAspect="1" noChangeArrowheads="1"/>
          </p:cNvPicPr>
          <p:nvPr/>
        </p:nvPicPr>
        <p:blipFill>
          <a:blip r:embed="rId4" cstate="print"/>
          <a:srcRect/>
          <a:stretch>
            <a:fillRect/>
          </a:stretch>
        </p:blipFill>
        <p:spPr bwMode="auto">
          <a:xfrm>
            <a:off x="457200" y="3658480"/>
            <a:ext cx="762000" cy="1446920"/>
          </a:xfrm>
          <a:prstGeom prst="rect">
            <a:avLst/>
          </a:prstGeom>
          <a:noFill/>
          <a:ln w="9525">
            <a:noFill/>
            <a:miter lim="800000"/>
            <a:headEnd/>
            <a:tailEnd/>
          </a:ln>
        </p:spPr>
      </p:pic>
      <p:pic>
        <p:nvPicPr>
          <p:cNvPr id="5124" name="Picture 13"/>
          <p:cNvPicPr>
            <a:picLocks noChangeAspect="1" noChangeArrowheads="1"/>
          </p:cNvPicPr>
          <p:nvPr/>
        </p:nvPicPr>
        <p:blipFill>
          <a:blip r:embed="rId5" cstate="print"/>
          <a:srcRect/>
          <a:stretch>
            <a:fillRect/>
          </a:stretch>
        </p:blipFill>
        <p:spPr bwMode="auto">
          <a:xfrm>
            <a:off x="457200" y="5179398"/>
            <a:ext cx="762000" cy="1145202"/>
          </a:xfrm>
          <a:prstGeom prst="rect">
            <a:avLst/>
          </a:prstGeom>
          <a:noFill/>
          <a:ln w="9525">
            <a:noFill/>
            <a:miter lim="800000"/>
            <a:headEnd/>
            <a:tailEnd/>
          </a:ln>
        </p:spPr>
      </p:pic>
      <p:pic>
        <p:nvPicPr>
          <p:cNvPr id="5125" name="Picture 15" descr="pc_capture2"/>
          <p:cNvPicPr>
            <a:picLocks noChangeAspect="1" noChangeArrowheads="1"/>
          </p:cNvPicPr>
          <p:nvPr/>
        </p:nvPicPr>
        <p:blipFill>
          <a:blip r:embed="rId6" cstate="print"/>
          <a:srcRect/>
          <a:stretch>
            <a:fillRect/>
          </a:stretch>
        </p:blipFill>
        <p:spPr bwMode="auto">
          <a:xfrm>
            <a:off x="457200" y="838200"/>
            <a:ext cx="762000" cy="1314781"/>
          </a:xfrm>
          <a:prstGeom prst="rect">
            <a:avLst/>
          </a:prstGeom>
          <a:noFill/>
          <a:ln w="9525">
            <a:noFill/>
            <a:miter lim="800000"/>
            <a:headEnd/>
            <a:tailEnd/>
          </a:ln>
        </p:spPr>
      </p:pic>
      <p:pic>
        <p:nvPicPr>
          <p:cNvPr id="5126" name="Picture 4" descr="monkes_ani"/>
          <p:cNvPicPr>
            <a:picLocks noChangeAspect="1" noChangeArrowheads="1" noCrop="1"/>
          </p:cNvPicPr>
          <p:nvPr/>
        </p:nvPicPr>
        <p:blipFill>
          <a:blip r:embed="rId7" cstate="print"/>
          <a:srcRect/>
          <a:stretch>
            <a:fillRect/>
          </a:stretch>
        </p:blipFill>
        <p:spPr bwMode="auto">
          <a:xfrm>
            <a:off x="7315200" y="974551"/>
            <a:ext cx="1330325" cy="1768649"/>
          </a:xfrm>
          <a:prstGeom prst="rect">
            <a:avLst/>
          </a:prstGeom>
          <a:noFill/>
          <a:ln w="9525">
            <a:noFill/>
            <a:miter lim="800000"/>
            <a:headEnd/>
            <a:tailEnd/>
          </a:ln>
        </p:spPr>
      </p:pic>
      <p:pic>
        <p:nvPicPr>
          <p:cNvPr id="5127" name="Picture 6" descr="chimp_ani"/>
          <p:cNvPicPr>
            <a:picLocks noChangeAspect="1" noChangeArrowheads="1" noCrop="1"/>
          </p:cNvPicPr>
          <p:nvPr/>
        </p:nvPicPr>
        <p:blipFill>
          <a:blip r:embed="rId8" cstate="print"/>
          <a:srcRect/>
          <a:stretch>
            <a:fillRect/>
          </a:stretch>
        </p:blipFill>
        <p:spPr bwMode="auto">
          <a:xfrm>
            <a:off x="5578474" y="940783"/>
            <a:ext cx="1355725" cy="1802418"/>
          </a:xfrm>
          <a:prstGeom prst="rect">
            <a:avLst/>
          </a:prstGeom>
          <a:noFill/>
          <a:ln w="9525">
            <a:noFill/>
            <a:miter lim="800000"/>
            <a:headEnd/>
            <a:tailEnd/>
          </a:ln>
        </p:spPr>
      </p:pic>
      <p:sp>
        <p:nvSpPr>
          <p:cNvPr id="8" name="Title 1"/>
          <p:cNvSpPr txBox="1">
            <a:spLocks/>
          </p:cNvSpPr>
          <p:nvPr/>
        </p:nvSpPr>
        <p:spPr>
          <a:xfrm>
            <a:off x="0" y="76200"/>
            <a:ext cx="9144000" cy="630237"/>
          </a:xfrm>
          <a:prstGeom prst="rect">
            <a:avLst/>
          </a:prstGeom>
        </p:spPr>
        <p:txBody>
          <a:bodyPr/>
          <a:lstStyle/>
          <a:p>
            <a:pPr algn="ctr" eaLnBrk="1" hangingPunct="1">
              <a:spcAft>
                <a:spcPct val="40000"/>
              </a:spcAft>
              <a:defRPr/>
            </a:pPr>
            <a:r>
              <a:rPr lang="en-US" altLang="en-US" b="1" i="1" dirty="0">
                <a:solidFill>
                  <a:srgbClr val="FFFF99"/>
                </a:solidFill>
                <a:latin typeface="+mj-lt"/>
                <a:ea typeface="+mj-ea"/>
                <a:cs typeface="+mj-cs"/>
              </a:rPr>
              <a:t>Electronic Field Data</a:t>
            </a:r>
            <a:br>
              <a:rPr lang="en-US" altLang="en-US" b="1" i="1" dirty="0">
                <a:solidFill>
                  <a:srgbClr val="FFFF99"/>
                </a:solidFill>
                <a:latin typeface="+mj-lt"/>
                <a:ea typeface="+mj-ea"/>
                <a:cs typeface="+mj-cs"/>
              </a:rPr>
            </a:br>
            <a:endParaRPr lang="en-US" altLang="en-US" b="1" i="1" dirty="0">
              <a:solidFill>
                <a:srgbClr val="FFFF99"/>
              </a:solidFill>
              <a:latin typeface="+mj-lt"/>
              <a:ea typeface="+mj-ea"/>
              <a:cs typeface="+mj-cs"/>
            </a:endParaRPr>
          </a:p>
        </p:txBody>
      </p:sp>
      <p:pic>
        <p:nvPicPr>
          <p:cNvPr id="5129" name="Picture 3"/>
          <p:cNvPicPr>
            <a:picLocks noChangeAspect="1" noChangeArrowheads="1"/>
          </p:cNvPicPr>
          <p:nvPr/>
        </p:nvPicPr>
        <p:blipFill>
          <a:blip r:embed="rId9" cstate="print"/>
          <a:srcRect/>
          <a:stretch>
            <a:fillRect/>
          </a:stretch>
        </p:blipFill>
        <p:spPr bwMode="auto">
          <a:xfrm>
            <a:off x="1920874" y="933823"/>
            <a:ext cx="1355725" cy="1809377"/>
          </a:xfrm>
          <a:prstGeom prst="rect">
            <a:avLst/>
          </a:prstGeom>
          <a:noFill/>
          <a:ln w="9525" algn="ctr">
            <a:noFill/>
            <a:miter lim="800000"/>
            <a:headEnd/>
            <a:tailEnd/>
          </a:ln>
        </p:spPr>
      </p:pic>
      <p:pic>
        <p:nvPicPr>
          <p:cNvPr id="5130" name="Picture 4"/>
          <p:cNvPicPr>
            <a:picLocks noChangeAspect="1" noChangeArrowheads="1"/>
          </p:cNvPicPr>
          <p:nvPr/>
        </p:nvPicPr>
        <p:blipFill>
          <a:blip r:embed="rId10" cstate="print"/>
          <a:srcRect/>
          <a:stretch>
            <a:fillRect/>
          </a:stretch>
        </p:blipFill>
        <p:spPr bwMode="auto">
          <a:xfrm>
            <a:off x="3749675" y="914401"/>
            <a:ext cx="1370278" cy="1828800"/>
          </a:xfrm>
          <a:prstGeom prst="rect">
            <a:avLst/>
          </a:prstGeom>
          <a:noFill/>
          <a:ln w="9525" algn="ctr">
            <a:noFill/>
            <a:miter lim="800000"/>
            <a:headEnd/>
            <a:tailEnd/>
          </a:ln>
        </p:spPr>
      </p:pic>
      <p:sp>
        <p:nvSpPr>
          <p:cNvPr id="5131" name="TextBox 13"/>
          <p:cNvSpPr txBox="1">
            <a:spLocks noChangeArrowheads="1"/>
          </p:cNvSpPr>
          <p:nvPr/>
        </p:nvSpPr>
        <p:spPr bwMode="auto">
          <a:xfrm>
            <a:off x="1722438" y="2819400"/>
            <a:ext cx="1858962" cy="646331"/>
          </a:xfrm>
          <a:prstGeom prst="rect">
            <a:avLst/>
          </a:prstGeom>
          <a:noFill/>
          <a:ln w="9525">
            <a:noFill/>
            <a:miter lim="800000"/>
            <a:headEnd/>
            <a:tailEnd/>
          </a:ln>
        </p:spPr>
        <p:txBody>
          <a:bodyPr wrap="square">
            <a:spAutoFit/>
          </a:bodyPr>
          <a:lstStyle/>
          <a:p>
            <a:pPr algn="ctr"/>
            <a:r>
              <a:rPr lang="en-US" sz="1800" b="1" dirty="0">
                <a:solidFill>
                  <a:schemeClr val="bg1"/>
                </a:solidFill>
                <a:latin typeface="Arial" charset="0"/>
                <a:cs typeface="Arial" charset="0"/>
              </a:rPr>
              <a:t>Surface-water measurements</a:t>
            </a:r>
          </a:p>
        </p:txBody>
      </p:sp>
      <p:sp>
        <p:nvSpPr>
          <p:cNvPr id="5132" name="TextBox 14"/>
          <p:cNvSpPr txBox="1">
            <a:spLocks noChangeArrowheads="1"/>
          </p:cNvSpPr>
          <p:nvPr/>
        </p:nvSpPr>
        <p:spPr bwMode="auto">
          <a:xfrm>
            <a:off x="3749675" y="2835275"/>
            <a:ext cx="1346200" cy="646113"/>
          </a:xfrm>
          <a:prstGeom prst="rect">
            <a:avLst/>
          </a:prstGeom>
          <a:noFill/>
          <a:ln w="9525">
            <a:noFill/>
            <a:miter lim="800000"/>
            <a:headEnd/>
            <a:tailEnd/>
          </a:ln>
        </p:spPr>
        <p:txBody>
          <a:bodyPr>
            <a:spAutoFit/>
          </a:bodyPr>
          <a:lstStyle/>
          <a:p>
            <a:pPr algn="ctr"/>
            <a:r>
              <a:rPr lang="en-US" sz="1800" b="1" dirty="0">
                <a:solidFill>
                  <a:schemeClr val="bg1"/>
                </a:solidFill>
                <a:latin typeface="Arial" charset="0"/>
                <a:cs typeface="Arial" charset="0"/>
              </a:rPr>
              <a:t>Station levels</a:t>
            </a:r>
          </a:p>
        </p:txBody>
      </p:sp>
      <p:sp>
        <p:nvSpPr>
          <p:cNvPr id="5133" name="TextBox 15"/>
          <p:cNvSpPr txBox="1">
            <a:spLocks noChangeArrowheads="1"/>
          </p:cNvSpPr>
          <p:nvPr/>
        </p:nvSpPr>
        <p:spPr bwMode="auto">
          <a:xfrm>
            <a:off x="5445125" y="2743200"/>
            <a:ext cx="1565275" cy="923330"/>
          </a:xfrm>
          <a:prstGeom prst="rect">
            <a:avLst/>
          </a:prstGeom>
          <a:noFill/>
          <a:ln w="9525">
            <a:noFill/>
            <a:miter lim="800000"/>
            <a:headEnd/>
            <a:tailEnd/>
          </a:ln>
        </p:spPr>
        <p:txBody>
          <a:bodyPr>
            <a:spAutoFit/>
          </a:bodyPr>
          <a:lstStyle/>
          <a:p>
            <a:pPr algn="ctr"/>
            <a:r>
              <a:rPr lang="en-US" sz="1800" b="1" dirty="0">
                <a:solidFill>
                  <a:schemeClr val="bg1"/>
                </a:solidFill>
                <a:latin typeface="Arial" charset="0"/>
                <a:cs typeface="Arial" charset="0"/>
              </a:rPr>
              <a:t>Water quality monitors</a:t>
            </a:r>
          </a:p>
        </p:txBody>
      </p:sp>
      <p:sp>
        <p:nvSpPr>
          <p:cNvPr id="5134" name="TextBox 16"/>
          <p:cNvSpPr txBox="1">
            <a:spLocks noChangeArrowheads="1"/>
          </p:cNvSpPr>
          <p:nvPr/>
        </p:nvSpPr>
        <p:spPr bwMode="auto">
          <a:xfrm>
            <a:off x="7162800" y="2819400"/>
            <a:ext cx="1828800" cy="646331"/>
          </a:xfrm>
          <a:prstGeom prst="rect">
            <a:avLst/>
          </a:prstGeom>
          <a:noFill/>
          <a:ln w="9525">
            <a:noFill/>
            <a:miter lim="800000"/>
            <a:headEnd/>
            <a:tailEnd/>
          </a:ln>
        </p:spPr>
        <p:txBody>
          <a:bodyPr wrap="square">
            <a:spAutoFit/>
          </a:bodyPr>
          <a:lstStyle/>
          <a:p>
            <a:pPr algn="ctr"/>
            <a:r>
              <a:rPr lang="en-US" sz="1800" b="1" dirty="0">
                <a:solidFill>
                  <a:schemeClr val="bg1"/>
                </a:solidFill>
                <a:latin typeface="Arial" charset="0"/>
                <a:cs typeface="Arial" charset="0"/>
              </a:rPr>
              <a:t>Groundwater measurements</a:t>
            </a:r>
          </a:p>
        </p:txBody>
      </p:sp>
      <p:grpSp>
        <p:nvGrpSpPr>
          <p:cNvPr id="2" name="Group 18"/>
          <p:cNvGrpSpPr>
            <a:grpSpLocks/>
          </p:cNvGrpSpPr>
          <p:nvPr/>
        </p:nvGrpSpPr>
        <p:grpSpPr bwMode="auto">
          <a:xfrm>
            <a:off x="2133600" y="3733800"/>
            <a:ext cx="5548313" cy="2949575"/>
            <a:chOff x="1920240" y="3596106"/>
            <a:chExt cx="5547377" cy="2949074"/>
          </a:xfrm>
        </p:grpSpPr>
        <p:pic>
          <p:nvPicPr>
            <p:cNvPr id="5136" name="Picture 2"/>
            <p:cNvPicPr>
              <a:picLocks noChangeAspect="1" noChangeArrowheads="1"/>
            </p:cNvPicPr>
            <p:nvPr/>
          </p:nvPicPr>
          <p:blipFill>
            <a:blip r:embed="rId11" cstate="print"/>
            <a:srcRect/>
            <a:stretch>
              <a:fillRect/>
            </a:stretch>
          </p:blipFill>
          <p:spPr bwMode="auto">
            <a:xfrm>
              <a:off x="1920240" y="3596106"/>
              <a:ext cx="5547377" cy="2949074"/>
            </a:xfrm>
            <a:prstGeom prst="rect">
              <a:avLst/>
            </a:prstGeom>
            <a:noFill/>
            <a:ln w="9525" algn="ctr">
              <a:noFill/>
              <a:miter lim="800000"/>
              <a:headEnd/>
              <a:tailEnd/>
            </a:ln>
          </p:spPr>
        </p:pic>
        <p:sp>
          <p:nvSpPr>
            <p:cNvPr id="5137" name="TextBox 17"/>
            <p:cNvSpPr txBox="1">
              <a:spLocks noChangeArrowheads="1"/>
            </p:cNvSpPr>
            <p:nvPr/>
          </p:nvSpPr>
          <p:spPr bwMode="auto">
            <a:xfrm>
              <a:off x="2605924" y="6186466"/>
              <a:ext cx="3705726" cy="338497"/>
            </a:xfrm>
            <a:prstGeom prst="rect">
              <a:avLst/>
            </a:prstGeom>
            <a:noFill/>
            <a:ln w="9525">
              <a:noFill/>
              <a:miter lim="800000"/>
              <a:headEnd/>
              <a:tailEnd/>
            </a:ln>
          </p:spPr>
          <p:txBody>
            <a:bodyPr>
              <a:spAutoFit/>
            </a:bodyPr>
            <a:lstStyle/>
            <a:p>
              <a:r>
                <a:rPr lang="en-US" sz="1600" dirty="0">
                  <a:latin typeface="Arial Black" pitchFamily="34" charset="0"/>
                  <a:cs typeface="Arial" charset="0"/>
                </a:rPr>
                <a:t>Growth of use, 2009 - 2010</a:t>
              </a:r>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9144000" cy="838200"/>
          </a:xfrm>
        </p:spPr>
        <p:txBody>
          <a:bodyPr/>
          <a:lstStyle/>
          <a:p>
            <a:pPr eaLnBrk="1" hangingPunct="1"/>
            <a:r>
              <a:rPr lang="en-US" altLang="en-US" dirty="0" smtClean="0">
                <a:solidFill>
                  <a:srgbClr val="FFFF99"/>
                </a:solidFill>
              </a:rPr>
              <a:t>Improved Data Availability</a:t>
            </a:r>
          </a:p>
        </p:txBody>
      </p:sp>
      <p:sp>
        <p:nvSpPr>
          <p:cNvPr id="3075" name="Rectangle 3"/>
          <p:cNvSpPr>
            <a:spLocks noGrp="1" noChangeArrowheads="1"/>
          </p:cNvSpPr>
          <p:nvPr>
            <p:ph type="body" idx="1"/>
          </p:nvPr>
        </p:nvSpPr>
        <p:spPr/>
        <p:txBody>
          <a:bodyPr/>
          <a:lstStyle/>
          <a:p>
            <a:pPr eaLnBrk="1" hangingPunct="1"/>
            <a:r>
              <a:rPr lang="en-US" dirty="0" smtClean="0"/>
              <a:t>USGS NWIS Water Web Services</a:t>
            </a:r>
          </a:p>
          <a:p>
            <a:pPr lvl="1" eaLnBrk="1" hangingPunct="1"/>
            <a:r>
              <a:rPr lang="en-US" dirty="0" smtClean="0"/>
              <a:t>Solid, highly-reliable, next-generation ways for acquiring NWIS real-time and other data</a:t>
            </a:r>
          </a:p>
          <a:p>
            <a:pPr eaLnBrk="1" hangingPunct="1"/>
            <a:r>
              <a:rPr lang="en-US" dirty="0" err="1" smtClean="0"/>
              <a:t>WaterAlert</a:t>
            </a:r>
            <a:endParaRPr lang="en-US" dirty="0" smtClean="0"/>
          </a:p>
          <a:p>
            <a:pPr lvl="1" eaLnBrk="1" hangingPunct="1"/>
            <a:r>
              <a:rPr lang="en-US" dirty="0" smtClean="0"/>
              <a:t>Threshold notifications sent to email addresses or as text messages</a:t>
            </a:r>
          </a:p>
          <a:p>
            <a:pPr eaLnBrk="1" hangingPunct="1"/>
            <a:r>
              <a:rPr lang="en-US" dirty="0" smtClean="0"/>
              <a:t>Emergency Data Distribution Network (EDDN) customer services</a:t>
            </a:r>
          </a:p>
          <a:p>
            <a:pPr lvl="1" eaLnBrk="1" hangingPunct="1"/>
            <a:r>
              <a:rPr lang="en-US" dirty="0" smtClean="0"/>
              <a:t>View raw GOES DCS messages</a:t>
            </a:r>
          </a:p>
          <a:p>
            <a:pPr lvl="1" eaLnBrk="1" hangingPunct="1"/>
            <a:r>
              <a:rPr lang="en-US" dirty="0" smtClean="0"/>
              <a:t>Web, PDA or cell phone access to DCP data</a:t>
            </a:r>
          </a:p>
          <a:p>
            <a:pPr lvl="1" eaLnBrk="1" hangingPunct="1"/>
            <a:endParaRPr lang="en-US"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3276600" y="3124200"/>
          <a:ext cx="5867400" cy="3733800"/>
        </p:xfrm>
        <a:graphic>
          <a:graphicData uri="http://schemas.openxmlformats.org/drawingml/2006/chart">
            <c:chart xmlns:c="http://schemas.openxmlformats.org/drawingml/2006/chart" xmlns:r="http://schemas.openxmlformats.org/officeDocument/2006/relationships" r:id="rId3"/>
          </a:graphicData>
        </a:graphic>
      </p:graphicFrame>
      <p:sp>
        <p:nvSpPr>
          <p:cNvPr id="5122" name="Title 1"/>
          <p:cNvSpPr>
            <a:spLocks noGrp="1"/>
          </p:cNvSpPr>
          <p:nvPr>
            <p:ph type="title"/>
          </p:nvPr>
        </p:nvSpPr>
        <p:spPr>
          <a:xfrm>
            <a:off x="0" y="0"/>
            <a:ext cx="9144000" cy="838200"/>
          </a:xfrm>
        </p:spPr>
        <p:txBody>
          <a:bodyPr/>
          <a:lstStyle/>
          <a:p>
            <a:pPr eaLnBrk="1" hangingPunct="1"/>
            <a:r>
              <a:rPr lang="en-US" altLang="en-US" dirty="0" smtClean="0">
                <a:solidFill>
                  <a:srgbClr val="FFFF99"/>
                </a:solidFill>
              </a:rPr>
              <a:t>USGS Water Data Web Services</a:t>
            </a:r>
          </a:p>
        </p:txBody>
      </p:sp>
      <p:sp>
        <p:nvSpPr>
          <p:cNvPr id="5123" name="Content Placeholder 2"/>
          <p:cNvSpPr>
            <a:spLocks noGrp="1"/>
          </p:cNvSpPr>
          <p:nvPr>
            <p:ph idx="1"/>
          </p:nvPr>
        </p:nvSpPr>
        <p:spPr>
          <a:xfrm>
            <a:off x="0" y="990600"/>
            <a:ext cx="7620000" cy="3581400"/>
          </a:xfrm>
        </p:spPr>
        <p:txBody>
          <a:bodyPr/>
          <a:lstStyle/>
          <a:p>
            <a:pPr eaLnBrk="1" hangingPunct="1">
              <a:spcBef>
                <a:spcPts val="1200"/>
              </a:spcBef>
            </a:pPr>
            <a:r>
              <a:rPr lang="en-US" sz="2200" dirty="0" smtClean="0">
                <a:solidFill>
                  <a:schemeClr val="bg1"/>
                </a:solidFill>
              </a:rPr>
              <a:t>USGS water data requests keep growing</a:t>
            </a:r>
          </a:p>
          <a:p>
            <a:pPr eaLnBrk="1" hangingPunct="1">
              <a:spcBef>
                <a:spcPts val="1200"/>
              </a:spcBef>
            </a:pPr>
            <a:r>
              <a:rPr lang="en-US" sz="2200" dirty="0" smtClean="0"/>
              <a:t>80-90% of data requests are for real-time data</a:t>
            </a:r>
          </a:p>
          <a:p>
            <a:pPr eaLnBrk="1" hangingPunct="1">
              <a:spcBef>
                <a:spcPts val="1200"/>
              </a:spcBef>
            </a:pPr>
            <a:r>
              <a:rPr lang="en-US" sz="2200" dirty="0" smtClean="0">
                <a:solidFill>
                  <a:schemeClr val="bg1"/>
                </a:solidFill>
              </a:rPr>
              <a:t>Half or more of all requests are automated</a:t>
            </a:r>
          </a:p>
          <a:p>
            <a:pPr eaLnBrk="1" hangingPunct="1">
              <a:spcBef>
                <a:spcPts val="1200"/>
              </a:spcBef>
            </a:pPr>
            <a:r>
              <a:rPr lang="en-US" sz="2200" dirty="0" smtClean="0"/>
              <a:t>USGS is focused on more robust and optimal ways for delivering and integrating water data using </a:t>
            </a:r>
            <a:r>
              <a:rPr lang="en-US" sz="2200" i="1" dirty="0" smtClean="0"/>
              <a:t>web services</a:t>
            </a:r>
          </a:p>
          <a:p>
            <a:pPr eaLnBrk="1" hangingPunct="1">
              <a:spcBef>
                <a:spcPts val="1200"/>
              </a:spcBef>
            </a:pPr>
            <a:r>
              <a:rPr lang="en-US" sz="2200" dirty="0" smtClean="0">
                <a:solidFill>
                  <a:schemeClr val="bg1"/>
                </a:solidFill>
              </a:rPr>
              <a:t>New instantaneous values web service now available</a:t>
            </a:r>
          </a:p>
          <a:p>
            <a:pPr eaLnBrk="1" hangingPunct="1"/>
            <a:r>
              <a:rPr lang="en-US" sz="2200" i="1" dirty="0" smtClean="0">
                <a:hlinkClick r:id="rId4"/>
              </a:rPr>
              <a:t>http://waterservices.usg</a:t>
            </a:r>
            <a:r>
              <a:rPr lang="en-US" sz="2400" i="1" dirty="0" smtClean="0">
                <a:hlinkClick r:id="rId4"/>
              </a:rPr>
              <a:t>s.gov</a:t>
            </a:r>
            <a:endParaRPr lang="en-US" sz="2400" i="1" dirty="0" smtClean="0"/>
          </a:p>
        </p:txBody>
      </p:sp>
      <p:sp>
        <p:nvSpPr>
          <p:cNvPr id="5" name="TextBox 4"/>
          <p:cNvSpPr txBox="1"/>
          <p:nvPr/>
        </p:nvSpPr>
        <p:spPr>
          <a:xfrm>
            <a:off x="381000" y="5105400"/>
            <a:ext cx="2916183" cy="369332"/>
          </a:xfrm>
          <a:prstGeom prst="rect">
            <a:avLst/>
          </a:prstGeom>
          <a:noFill/>
        </p:spPr>
        <p:txBody>
          <a:bodyPr wrap="none" rtlCol="0">
            <a:spAutoFit/>
          </a:bodyPr>
          <a:lstStyle/>
          <a:p>
            <a:r>
              <a:rPr lang="en-US" sz="1800" b="1" dirty="0" smtClean="0">
                <a:solidFill>
                  <a:schemeClr val="bg1"/>
                </a:solidFill>
              </a:rPr>
              <a:t>Data requests in millions</a:t>
            </a:r>
            <a:endParaRPr lang="en-US" sz="1800" b="1"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2"/>
          <p:cNvPicPr>
            <a:picLocks noChangeAspect="1"/>
          </p:cNvPicPr>
          <p:nvPr/>
        </p:nvPicPr>
        <p:blipFill>
          <a:blip r:embed="rId3" cstate="print"/>
          <a:srcRect/>
          <a:stretch>
            <a:fillRect/>
          </a:stretch>
        </p:blipFill>
        <p:spPr bwMode="auto">
          <a:xfrm>
            <a:off x="2319447" y="990600"/>
            <a:ext cx="6824553" cy="5368925"/>
          </a:xfrm>
          <a:prstGeom prst="rect">
            <a:avLst/>
          </a:prstGeom>
          <a:noFill/>
          <a:ln w="9525">
            <a:noFill/>
            <a:miter lim="800000"/>
            <a:headEnd/>
            <a:tailEnd/>
          </a:ln>
        </p:spPr>
      </p:pic>
      <p:sp>
        <p:nvSpPr>
          <p:cNvPr id="6" name="Rectangle 5"/>
          <p:cNvSpPr/>
          <p:nvPr/>
        </p:nvSpPr>
        <p:spPr bwMode="auto">
          <a:xfrm>
            <a:off x="2286000" y="5943600"/>
            <a:ext cx="5943600" cy="45720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a:lstStyle/>
          <a:p>
            <a:pPr>
              <a:defRPr/>
            </a:pPr>
            <a:endParaRPr lang="en-US" sz="1800">
              <a:latin typeface="Arial" pitchFamily="-106" charset="0"/>
              <a:ea typeface="ＭＳ Ｐゴシック" pitchFamily="-106" charset="-128"/>
              <a:cs typeface="ＭＳ Ｐゴシック" pitchFamily="-106" charset="-128"/>
            </a:endParaRPr>
          </a:p>
        </p:txBody>
      </p:sp>
      <p:sp>
        <p:nvSpPr>
          <p:cNvPr id="7" name="Rectangle 10"/>
          <p:cNvSpPr>
            <a:spLocks noChangeArrowheads="1"/>
          </p:cNvSpPr>
          <p:nvPr/>
        </p:nvSpPr>
        <p:spPr bwMode="auto">
          <a:xfrm>
            <a:off x="2627313" y="6172200"/>
            <a:ext cx="471487" cy="228600"/>
          </a:xfrm>
          <a:prstGeom prst="rect">
            <a:avLst/>
          </a:prstGeom>
          <a:solidFill>
            <a:schemeClr val="accent6"/>
          </a:solidFill>
          <a:ln w="12700">
            <a:solidFill>
              <a:schemeClr val="tx1"/>
            </a:solidFill>
            <a:round/>
            <a:headEnd/>
            <a:tailEnd/>
          </a:ln>
        </p:spPr>
        <p:txBody>
          <a:bodyPr/>
          <a:lstStyle/>
          <a:p>
            <a:pPr>
              <a:defRPr/>
            </a:pPr>
            <a:endParaRPr lang="en-US">
              <a:cs typeface="ＭＳ Ｐゴシック" charset="-128"/>
            </a:endParaRPr>
          </a:p>
        </p:txBody>
      </p:sp>
      <p:sp>
        <p:nvSpPr>
          <p:cNvPr id="54277" name="Rectangle 11"/>
          <p:cNvSpPr>
            <a:spLocks noChangeArrowheads="1"/>
          </p:cNvSpPr>
          <p:nvPr/>
        </p:nvSpPr>
        <p:spPr bwMode="auto">
          <a:xfrm>
            <a:off x="5334000" y="6172200"/>
            <a:ext cx="471488" cy="228600"/>
          </a:xfrm>
          <a:prstGeom prst="rect">
            <a:avLst/>
          </a:prstGeom>
          <a:solidFill>
            <a:srgbClr val="FF0000"/>
          </a:solidFill>
          <a:ln w="12700">
            <a:solidFill>
              <a:schemeClr val="tx1"/>
            </a:solidFill>
            <a:round/>
            <a:headEnd/>
            <a:tailEnd/>
          </a:ln>
        </p:spPr>
        <p:txBody>
          <a:bodyPr/>
          <a:lstStyle/>
          <a:p>
            <a:endParaRPr lang="en-US"/>
          </a:p>
        </p:txBody>
      </p:sp>
      <p:sp>
        <p:nvSpPr>
          <p:cNvPr id="54278" name="Rectangle 12"/>
          <p:cNvSpPr>
            <a:spLocks noChangeArrowheads="1"/>
          </p:cNvSpPr>
          <p:nvPr/>
        </p:nvSpPr>
        <p:spPr bwMode="auto">
          <a:xfrm>
            <a:off x="3194050" y="6019800"/>
            <a:ext cx="2063750" cy="461963"/>
          </a:xfrm>
          <a:prstGeom prst="rect">
            <a:avLst/>
          </a:prstGeom>
          <a:noFill/>
          <a:ln w="9525">
            <a:noFill/>
            <a:miter lim="800000"/>
            <a:headEnd/>
            <a:tailEnd/>
          </a:ln>
        </p:spPr>
        <p:txBody>
          <a:bodyPr>
            <a:spAutoFit/>
          </a:bodyPr>
          <a:lstStyle/>
          <a:p>
            <a:r>
              <a:rPr lang="en-US" sz="2400"/>
              <a:t>USGS NWIS</a:t>
            </a:r>
          </a:p>
        </p:txBody>
      </p:sp>
      <p:sp>
        <p:nvSpPr>
          <p:cNvPr id="54279" name="Rectangle 13"/>
          <p:cNvSpPr>
            <a:spLocks noChangeArrowheads="1"/>
          </p:cNvSpPr>
          <p:nvPr/>
        </p:nvSpPr>
        <p:spPr bwMode="auto">
          <a:xfrm>
            <a:off x="6096000" y="6019800"/>
            <a:ext cx="2098675" cy="461963"/>
          </a:xfrm>
          <a:prstGeom prst="rect">
            <a:avLst/>
          </a:prstGeom>
          <a:noFill/>
          <a:ln w="9525">
            <a:noFill/>
            <a:miter lim="800000"/>
            <a:headEnd/>
            <a:tailEnd/>
          </a:ln>
        </p:spPr>
        <p:txBody>
          <a:bodyPr>
            <a:spAutoFit/>
          </a:bodyPr>
          <a:lstStyle/>
          <a:p>
            <a:r>
              <a:rPr lang="en-US" sz="2400" dirty="0"/>
              <a:t>EPA STORET</a:t>
            </a:r>
          </a:p>
        </p:txBody>
      </p:sp>
      <p:sp>
        <p:nvSpPr>
          <p:cNvPr id="54281" name="Rectangle 4"/>
          <p:cNvSpPr>
            <a:spLocks noGrp="1" noChangeArrowheads="1"/>
          </p:cNvSpPr>
          <p:nvPr>
            <p:ph type="title"/>
          </p:nvPr>
        </p:nvSpPr>
        <p:spPr>
          <a:xfrm>
            <a:off x="0" y="0"/>
            <a:ext cx="9144000" cy="685800"/>
          </a:xfrm>
        </p:spPr>
        <p:txBody>
          <a:bodyPr rIns="115090"/>
          <a:lstStyle/>
          <a:p>
            <a:pPr marL="55563"/>
            <a:r>
              <a:rPr lang="en-US" altLang="en-US" dirty="0" smtClean="0">
                <a:solidFill>
                  <a:srgbClr val="FFFF99"/>
                </a:solidFill>
              </a:rPr>
              <a:t>Water-Quality Data Exchange Portal</a:t>
            </a:r>
          </a:p>
        </p:txBody>
      </p:sp>
      <p:pic>
        <p:nvPicPr>
          <p:cNvPr id="54282" name="Picture 2"/>
          <p:cNvPicPr>
            <a:picLocks noChangeAspect="1" noChangeArrowheads="1"/>
          </p:cNvPicPr>
          <p:nvPr/>
        </p:nvPicPr>
        <p:blipFill>
          <a:blip r:embed="rId4" cstate="print"/>
          <a:srcRect/>
          <a:stretch>
            <a:fillRect/>
          </a:stretch>
        </p:blipFill>
        <p:spPr bwMode="auto">
          <a:xfrm>
            <a:off x="7086600" y="1752600"/>
            <a:ext cx="1905000" cy="1519238"/>
          </a:xfrm>
          <a:prstGeom prst="rect">
            <a:avLst/>
          </a:prstGeom>
          <a:noFill/>
          <a:ln w="12700">
            <a:noFill/>
            <a:miter lim="800000"/>
            <a:headEnd/>
            <a:tailEnd/>
          </a:ln>
        </p:spPr>
      </p:pic>
      <p:graphicFrame>
        <p:nvGraphicFramePr>
          <p:cNvPr id="11" name="Diagram 10"/>
          <p:cNvGraphicFramePr/>
          <p:nvPr/>
        </p:nvGraphicFramePr>
        <p:xfrm>
          <a:off x="-533400" y="914400"/>
          <a:ext cx="6248400" cy="5461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4285" name="TextBox 12"/>
          <p:cNvSpPr txBox="1">
            <a:spLocks noChangeArrowheads="1"/>
          </p:cNvSpPr>
          <p:nvPr/>
        </p:nvSpPr>
        <p:spPr bwMode="auto">
          <a:xfrm>
            <a:off x="5715000" y="4572000"/>
            <a:ext cx="3121025" cy="1323975"/>
          </a:xfrm>
          <a:prstGeom prst="rect">
            <a:avLst/>
          </a:prstGeom>
          <a:noFill/>
          <a:ln w="9525">
            <a:noFill/>
            <a:miter lim="800000"/>
            <a:headEnd/>
            <a:tailEnd/>
          </a:ln>
        </p:spPr>
        <p:txBody>
          <a:bodyPr wrap="none">
            <a:spAutoFit/>
          </a:bodyPr>
          <a:lstStyle/>
          <a:p>
            <a:r>
              <a:rPr lang="en-US"/>
              <a:t>3M sites</a:t>
            </a:r>
          </a:p>
          <a:p>
            <a:r>
              <a:rPr lang="en-US"/>
              <a:t>180M results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99"/>
                </a:solidFill>
              </a:rPr>
              <a:t>USGS </a:t>
            </a:r>
            <a:r>
              <a:rPr lang="en-US" dirty="0" err="1" smtClean="0">
                <a:solidFill>
                  <a:srgbClr val="FFFF99"/>
                </a:solidFill>
              </a:rPr>
              <a:t>WaterAlert</a:t>
            </a:r>
            <a:endParaRPr lang="en-US" dirty="0" smtClean="0">
              <a:solidFill>
                <a:srgbClr val="FFFF99"/>
              </a:solidFill>
            </a:endParaRPr>
          </a:p>
        </p:txBody>
      </p:sp>
      <p:pic>
        <p:nvPicPr>
          <p:cNvPr id="4098" name="Picture 2"/>
          <p:cNvPicPr>
            <a:picLocks noGrp="1" noChangeAspect="1" noChangeArrowheads="1"/>
          </p:cNvPicPr>
          <p:nvPr>
            <p:ph idx="1"/>
          </p:nvPr>
        </p:nvPicPr>
        <p:blipFill>
          <a:blip r:embed="rId2" cstate="print"/>
          <a:srcRect/>
          <a:stretch>
            <a:fillRect/>
          </a:stretch>
        </p:blipFill>
        <p:spPr bwMode="auto">
          <a:xfrm>
            <a:off x="609600" y="999055"/>
            <a:ext cx="7696200" cy="5288565"/>
          </a:xfrm>
          <a:prstGeom prst="rect">
            <a:avLst/>
          </a:prstGeom>
          <a:noFill/>
          <a:ln w="9525">
            <a:noFill/>
            <a:miter lim="800000"/>
            <a:headEnd/>
            <a:tailEnd/>
          </a:ln>
        </p:spPr>
      </p:pic>
      <p:sp>
        <p:nvSpPr>
          <p:cNvPr id="6" name="Rectangle 5"/>
          <p:cNvSpPr/>
          <p:nvPr/>
        </p:nvSpPr>
        <p:spPr>
          <a:xfrm>
            <a:off x="1524000" y="6324600"/>
            <a:ext cx="2895600" cy="307777"/>
          </a:xfrm>
          <a:prstGeom prst="rect">
            <a:avLst/>
          </a:prstGeom>
        </p:spPr>
        <p:txBody>
          <a:bodyPr wrap="square">
            <a:spAutoFit/>
          </a:bodyPr>
          <a:lstStyle/>
          <a:p>
            <a:r>
              <a:rPr lang="en-US" sz="1400" b="1" dirty="0" smtClean="0">
                <a:solidFill>
                  <a:srgbClr val="FF0000"/>
                </a:solidFill>
              </a:rPr>
              <a:t>http://water.usgs.gov/wateralert/</a:t>
            </a:r>
            <a:endParaRPr lang="en-US" sz="1400" b="1" dirty="0">
              <a:solidFill>
                <a:srgbClr val="FF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5"/>
          <p:cNvSpPr>
            <a:spLocks noChangeArrowheads="1"/>
          </p:cNvSpPr>
          <p:nvPr/>
        </p:nvSpPr>
        <p:spPr bwMode="auto">
          <a:xfrm>
            <a:off x="609600" y="3048000"/>
            <a:ext cx="3505200" cy="1295400"/>
          </a:xfrm>
          <a:prstGeom prst="ellipse">
            <a:avLst/>
          </a:prstGeom>
          <a:noFill/>
          <a:ln w="28575">
            <a:solidFill>
              <a:srgbClr val="FF0000"/>
            </a:solidFill>
            <a:round/>
            <a:headEnd/>
            <a:tailEnd/>
          </a:ln>
        </p:spPr>
        <p:txBody>
          <a:bodyPr wrap="none" anchor="ctr"/>
          <a:lstStyle/>
          <a:p>
            <a:endParaRPr lang="en-US"/>
          </a:p>
        </p:txBody>
      </p:sp>
      <p:pic>
        <p:nvPicPr>
          <p:cNvPr id="56323" name="Picture 4"/>
          <p:cNvPicPr>
            <a:picLocks noChangeAspect="1"/>
          </p:cNvPicPr>
          <p:nvPr/>
        </p:nvPicPr>
        <p:blipFill>
          <a:blip r:embed="rId3" cstate="print"/>
          <a:srcRect/>
          <a:stretch>
            <a:fillRect/>
          </a:stretch>
        </p:blipFill>
        <p:spPr bwMode="auto">
          <a:xfrm>
            <a:off x="0" y="0"/>
            <a:ext cx="893127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cstate="print"/>
          <a:srcRect l="2868" r="4918"/>
          <a:stretch>
            <a:fillRect/>
          </a:stretch>
        </p:blipFill>
        <p:spPr bwMode="auto">
          <a:xfrm>
            <a:off x="3276600" y="1295400"/>
            <a:ext cx="5867400" cy="4615688"/>
          </a:xfrm>
          <a:prstGeom prst="rect">
            <a:avLst/>
          </a:prstGeom>
          <a:noFill/>
          <a:ln w="9525">
            <a:noFill/>
            <a:miter lim="800000"/>
            <a:headEnd/>
            <a:tailEnd/>
          </a:ln>
        </p:spPr>
      </p:pic>
      <p:sp>
        <p:nvSpPr>
          <p:cNvPr id="17410" name="Title 1"/>
          <p:cNvSpPr>
            <a:spLocks noGrp="1"/>
          </p:cNvSpPr>
          <p:nvPr>
            <p:ph type="title"/>
          </p:nvPr>
        </p:nvSpPr>
        <p:spPr/>
        <p:txBody>
          <a:bodyPr/>
          <a:lstStyle/>
          <a:p>
            <a:r>
              <a:rPr lang="en-US" dirty="0" smtClean="0">
                <a:solidFill>
                  <a:srgbClr val="FFFF99"/>
                </a:solidFill>
              </a:rPr>
              <a:t>DSS for SPARROW Modeling</a:t>
            </a:r>
          </a:p>
        </p:txBody>
      </p:sp>
      <p:sp>
        <p:nvSpPr>
          <p:cNvPr id="17411" name="Content Placeholder 2"/>
          <p:cNvSpPr>
            <a:spLocks noGrp="1"/>
          </p:cNvSpPr>
          <p:nvPr>
            <p:ph idx="1"/>
          </p:nvPr>
        </p:nvSpPr>
        <p:spPr>
          <a:xfrm>
            <a:off x="0" y="1447800"/>
            <a:ext cx="3505200" cy="4648200"/>
          </a:xfrm>
        </p:spPr>
        <p:txBody>
          <a:bodyPr/>
          <a:lstStyle/>
          <a:p>
            <a:pPr>
              <a:buNone/>
            </a:pPr>
            <a:r>
              <a:rPr lang="en-US" sz="2200" dirty="0" err="1" smtClean="0">
                <a:solidFill>
                  <a:schemeClr val="bg1"/>
                </a:solidFill>
              </a:rPr>
              <a:t>SPAtially</a:t>
            </a:r>
            <a:r>
              <a:rPr lang="en-US" sz="2200" dirty="0" smtClean="0">
                <a:solidFill>
                  <a:schemeClr val="bg1"/>
                </a:solidFill>
              </a:rPr>
              <a:t> Referenced Regressions On Watershed Attributes (SPARROW)</a:t>
            </a:r>
          </a:p>
          <a:p>
            <a:pPr>
              <a:buNone/>
            </a:pPr>
            <a:r>
              <a:rPr lang="en-US" sz="2200" dirty="0" smtClean="0"/>
              <a:t>Development underway of 7 regional nitrogen and phosphorus models</a:t>
            </a:r>
          </a:p>
          <a:p>
            <a:pPr>
              <a:buNone/>
            </a:pPr>
            <a:r>
              <a:rPr lang="en-US" sz="2200" dirty="0" smtClean="0">
                <a:solidFill>
                  <a:schemeClr val="bg1"/>
                </a:solidFill>
              </a:rPr>
              <a:t>DSS Tool provides public face to these and other SPARROW models</a:t>
            </a:r>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solidFill>
                  <a:srgbClr val="FFFF99"/>
                </a:solidFill>
              </a:rPr>
              <a:t>SPARROW DSS</a:t>
            </a:r>
          </a:p>
        </p:txBody>
      </p:sp>
      <p:sp>
        <p:nvSpPr>
          <p:cNvPr id="21507" name="Content Placeholder 3"/>
          <p:cNvSpPr>
            <a:spLocks noGrp="1"/>
          </p:cNvSpPr>
          <p:nvPr>
            <p:ph idx="1"/>
          </p:nvPr>
        </p:nvSpPr>
        <p:spPr/>
        <p:txBody>
          <a:bodyPr/>
          <a:lstStyle/>
          <a:p>
            <a:endParaRPr lang="en-US" smtClean="0"/>
          </a:p>
        </p:txBody>
      </p:sp>
      <p:pic>
        <p:nvPicPr>
          <p:cNvPr id="21508" name="Picture 8"/>
          <p:cNvPicPr>
            <a:picLocks noChangeAspect="1"/>
          </p:cNvPicPr>
          <p:nvPr/>
        </p:nvPicPr>
        <p:blipFill>
          <a:blip r:embed="rId3" cstate="print"/>
          <a:srcRect/>
          <a:stretch>
            <a:fillRect/>
          </a:stretch>
        </p:blipFill>
        <p:spPr bwMode="auto">
          <a:xfrm>
            <a:off x="-13237" y="762000"/>
            <a:ext cx="9157237"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7-Apr.jpg"/>
          <p:cNvPicPr>
            <a:picLocks noChangeAspect="1"/>
          </p:cNvPicPr>
          <p:nvPr/>
        </p:nvPicPr>
        <p:blipFill>
          <a:blip r:embed="rId2" cstate="print"/>
          <a:stretch>
            <a:fillRect/>
          </a:stretch>
        </p:blipFill>
        <p:spPr>
          <a:xfrm>
            <a:off x="3352800" y="761999"/>
            <a:ext cx="5791201" cy="4434285"/>
          </a:xfrm>
          <a:prstGeom prst="rect">
            <a:avLst/>
          </a:prstGeom>
        </p:spPr>
      </p:pic>
      <p:sp>
        <p:nvSpPr>
          <p:cNvPr id="3" name="Rectangle 2"/>
          <p:cNvSpPr/>
          <p:nvPr/>
        </p:nvSpPr>
        <p:spPr>
          <a:xfrm>
            <a:off x="0" y="1510129"/>
            <a:ext cx="9144000" cy="5016758"/>
          </a:xfrm>
          <a:prstGeom prst="rect">
            <a:avLst/>
          </a:prstGeom>
        </p:spPr>
        <p:txBody>
          <a:bodyPr wrap="square">
            <a:spAutoFit/>
          </a:bodyPr>
          <a:lstStyle/>
          <a:p>
            <a:pPr>
              <a:buFontTx/>
              <a:buNone/>
              <a:defRPr/>
            </a:pPr>
            <a:r>
              <a:rPr lang="en-US" sz="3200" b="1" dirty="0" smtClean="0">
                <a:solidFill>
                  <a:schemeClr val="bg1"/>
                </a:solidFill>
              </a:rPr>
              <a:t>Dr. Jerad </a:t>
            </a:r>
            <a:r>
              <a:rPr lang="en-US" sz="3200" b="1" dirty="0">
                <a:solidFill>
                  <a:schemeClr val="bg1"/>
                </a:solidFill>
              </a:rPr>
              <a:t>Bales</a:t>
            </a:r>
            <a:r>
              <a:rPr lang="en-US" sz="3200" b="1" dirty="0"/>
              <a:t/>
            </a:r>
            <a:br>
              <a:rPr lang="en-US" sz="3200" b="1" dirty="0"/>
            </a:br>
            <a:r>
              <a:rPr lang="en-US" sz="3200" b="1" i="1" dirty="0">
                <a:solidFill>
                  <a:schemeClr val="accent1">
                    <a:lumMod val="60000"/>
                    <a:lumOff val="40000"/>
                  </a:schemeClr>
                </a:solidFill>
              </a:rPr>
              <a:t>jdbales@usgs.gov</a:t>
            </a:r>
            <a:r>
              <a:rPr lang="en-US" sz="3200" b="1" dirty="0"/>
              <a:t/>
            </a:r>
            <a:br>
              <a:rPr lang="en-US" sz="3200" b="1" dirty="0"/>
            </a:br>
            <a:r>
              <a:rPr lang="en-US" sz="3200" b="1" dirty="0">
                <a:solidFill>
                  <a:schemeClr val="bg1"/>
                </a:solidFill>
              </a:rPr>
              <a:t>703-648-5044</a:t>
            </a:r>
          </a:p>
          <a:p>
            <a:pPr eaLnBrk="1" hangingPunct="1">
              <a:buFontTx/>
              <a:buNone/>
              <a:defRPr/>
            </a:pPr>
            <a:endParaRPr lang="en-US" sz="3200" dirty="0">
              <a:solidFill>
                <a:schemeClr val="bg1"/>
              </a:solidFill>
            </a:endParaRPr>
          </a:p>
          <a:p>
            <a:pPr eaLnBrk="1" hangingPunct="1">
              <a:defRPr/>
            </a:pPr>
            <a:endParaRPr lang="en-US" sz="2800" b="1" i="1" dirty="0" smtClean="0">
              <a:solidFill>
                <a:srgbClr val="FFFFCC"/>
              </a:solidFill>
            </a:endParaRPr>
          </a:p>
          <a:p>
            <a:pPr eaLnBrk="1" hangingPunct="1">
              <a:defRPr/>
            </a:pPr>
            <a:endParaRPr lang="en-US" sz="2800" b="1" i="1" dirty="0" smtClean="0">
              <a:solidFill>
                <a:srgbClr val="FFFFCC"/>
              </a:solidFill>
            </a:endParaRPr>
          </a:p>
          <a:p>
            <a:pPr eaLnBrk="1" hangingPunct="1">
              <a:spcBef>
                <a:spcPts val="2400"/>
              </a:spcBef>
              <a:defRPr/>
            </a:pPr>
            <a:r>
              <a:rPr lang="en-US" sz="3200" b="1" i="1" dirty="0" smtClean="0">
                <a:solidFill>
                  <a:srgbClr val="FFFFCC"/>
                </a:solidFill>
              </a:rPr>
              <a:t>Web resources</a:t>
            </a:r>
            <a:r>
              <a:rPr lang="en-US" sz="3200" b="1" i="1" dirty="0">
                <a:solidFill>
                  <a:srgbClr val="FFFFCC"/>
                </a:solidFill>
              </a:rPr>
              <a:t>:</a:t>
            </a:r>
          </a:p>
          <a:p>
            <a:pPr eaLnBrk="1" hangingPunct="1">
              <a:defRPr/>
            </a:pPr>
            <a:r>
              <a:rPr lang="en-US" sz="2800" i="1" dirty="0">
                <a:solidFill>
                  <a:schemeClr val="bg1"/>
                </a:solidFill>
              </a:rPr>
              <a:t>USGS Water Programs:</a:t>
            </a:r>
            <a:r>
              <a:rPr lang="en-US" sz="2800" i="1" dirty="0"/>
              <a:t> </a:t>
            </a:r>
            <a:r>
              <a:rPr lang="en-US" sz="2800" i="1" u="sng" dirty="0">
                <a:solidFill>
                  <a:schemeClr val="accent1">
                    <a:lumMod val="60000"/>
                    <a:lumOff val="40000"/>
                  </a:schemeClr>
                </a:solidFill>
              </a:rPr>
              <a:t>http://</a:t>
            </a:r>
            <a:r>
              <a:rPr lang="en-US" sz="2800" i="1" u="sng" dirty="0" smtClean="0">
                <a:solidFill>
                  <a:schemeClr val="accent1">
                    <a:lumMod val="60000"/>
                    <a:lumOff val="40000"/>
                  </a:schemeClr>
                </a:solidFill>
              </a:rPr>
              <a:t>water.usgs.gov</a:t>
            </a:r>
          </a:p>
          <a:p>
            <a:pPr eaLnBrk="1" hangingPunct="1">
              <a:defRPr/>
            </a:pPr>
            <a:r>
              <a:rPr lang="en-US" sz="2800" i="1" dirty="0" smtClean="0">
                <a:solidFill>
                  <a:schemeClr val="bg1"/>
                </a:solidFill>
              </a:rPr>
              <a:t>Water Census Initiative:  </a:t>
            </a:r>
            <a:r>
              <a:rPr lang="en-US" sz="2800" i="1" u="sng" dirty="0" smtClean="0">
                <a:solidFill>
                  <a:schemeClr val="accent1">
                    <a:lumMod val="60000"/>
                    <a:lumOff val="40000"/>
                  </a:schemeClr>
                </a:solidFill>
              </a:rPr>
              <a:t>http://water.usgs.gov/wsi</a:t>
            </a:r>
            <a:endParaRPr lang="en-US" sz="2800" i="1" u="sng" dirty="0">
              <a:solidFill>
                <a:schemeClr val="accent1">
                  <a:lumMod val="60000"/>
                  <a:lumOff val="40000"/>
                </a:schemeClr>
              </a:solidFill>
            </a:endParaRPr>
          </a:p>
          <a:p>
            <a:pPr eaLnBrk="1" hangingPunct="1">
              <a:defRPr/>
            </a:pPr>
            <a:r>
              <a:rPr lang="en-US" sz="2800" i="1" dirty="0" smtClean="0">
                <a:solidFill>
                  <a:schemeClr val="bg1"/>
                </a:solidFill>
              </a:rPr>
              <a:t>Flood Inundation: </a:t>
            </a:r>
            <a:r>
              <a:rPr lang="en-US" sz="2800" i="1" u="sng" dirty="0" smtClean="0">
                <a:solidFill>
                  <a:schemeClr val="accent1">
                    <a:lumMod val="60000"/>
                    <a:lumOff val="40000"/>
                  </a:schemeClr>
                </a:solidFill>
              </a:rPr>
              <a:t>http://water.usgs.gov/flood_inundation</a:t>
            </a:r>
            <a:endParaRPr lang="en-US" sz="2800" i="1" u="sng" dirty="0">
              <a:solidFill>
                <a:schemeClr val="accent1">
                  <a:lumMod val="60000"/>
                  <a:lumOff val="40000"/>
                </a:schemeClr>
              </a:solidFill>
            </a:endParaRPr>
          </a:p>
        </p:txBody>
      </p:sp>
      <p:sp>
        <p:nvSpPr>
          <p:cNvPr id="4" name="Rectangle 76"/>
          <p:cNvSpPr txBox="1">
            <a:spLocks noChangeArrowheads="1"/>
          </p:cNvSpPr>
          <p:nvPr/>
        </p:nvSpPr>
        <p:spPr>
          <a:xfrm>
            <a:off x="685800" y="76200"/>
            <a:ext cx="7772400" cy="5715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b="1" i="1" dirty="0" smtClean="0">
                <a:solidFill>
                  <a:srgbClr val="FFFF99"/>
                </a:solidFill>
                <a:latin typeface="+mj-lt"/>
                <a:ea typeface="+mj-ea"/>
                <a:cs typeface="+mj-cs"/>
              </a:rPr>
              <a:t>Contact Information</a:t>
            </a:r>
          </a:p>
        </p:txBody>
      </p:sp>
      <p:sp>
        <p:nvSpPr>
          <p:cNvPr id="7" name="TextBox 6"/>
          <p:cNvSpPr txBox="1"/>
          <p:nvPr/>
        </p:nvSpPr>
        <p:spPr>
          <a:xfrm>
            <a:off x="4876800" y="4658380"/>
            <a:ext cx="3275256" cy="523220"/>
          </a:xfrm>
          <a:prstGeom prst="rect">
            <a:avLst/>
          </a:prstGeom>
          <a:noFill/>
        </p:spPr>
        <p:txBody>
          <a:bodyPr wrap="none" rtlCol="0">
            <a:spAutoFit/>
          </a:bodyPr>
          <a:lstStyle/>
          <a:p>
            <a:pPr algn="ctr"/>
            <a:r>
              <a:rPr lang="en-US" sz="1400" b="1" i="1" dirty="0" smtClean="0">
                <a:solidFill>
                  <a:schemeClr val="bg1"/>
                </a:solidFill>
              </a:rPr>
              <a:t>USGS streamflow measurement </a:t>
            </a:r>
          </a:p>
          <a:p>
            <a:pPr algn="ctr"/>
            <a:r>
              <a:rPr lang="en-US" sz="1400" b="1" i="1" dirty="0" smtClean="0">
                <a:solidFill>
                  <a:schemeClr val="bg1"/>
                </a:solidFill>
              </a:rPr>
              <a:t>during Red River of the North floods</a:t>
            </a:r>
            <a:endParaRPr lang="en-US" sz="1400" b="1" i="1" dirty="0">
              <a:solidFill>
                <a:schemeClr val="bg1"/>
              </a:solidFill>
            </a:endParaRPr>
          </a:p>
        </p:txBody>
      </p:sp>
      <p:sp>
        <p:nvSpPr>
          <p:cNvPr id="8" name="Right Arrow 7"/>
          <p:cNvSpPr/>
          <p:nvPr/>
        </p:nvSpPr>
        <p:spPr bwMode="auto">
          <a:xfrm>
            <a:off x="5562600" y="3352800"/>
            <a:ext cx="457200" cy="228600"/>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9" name="Right Arrow 8"/>
          <p:cNvSpPr/>
          <p:nvPr/>
        </p:nvSpPr>
        <p:spPr bwMode="auto">
          <a:xfrm rot="16200000">
            <a:off x="3505200" y="3124200"/>
            <a:ext cx="457200" cy="304800"/>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title"/>
          </p:nvPr>
        </p:nvSpPr>
        <p:spPr>
          <a:xfrm>
            <a:off x="0" y="76200"/>
            <a:ext cx="9144000" cy="725488"/>
          </a:xfrm>
          <a:noFill/>
        </p:spPr>
        <p:txBody>
          <a:bodyPr/>
          <a:lstStyle/>
          <a:p>
            <a:pPr algn="ctr"/>
            <a:r>
              <a:rPr lang="en-US" sz="3300" kern="1200" dirty="0" smtClean="0">
                <a:solidFill>
                  <a:srgbClr val="FFFF99"/>
                </a:solidFill>
              </a:rPr>
              <a:t>Gravity Monitoring: Aquifer Storage Change</a:t>
            </a:r>
          </a:p>
        </p:txBody>
      </p:sp>
      <p:pic>
        <p:nvPicPr>
          <p:cNvPr id="13316" name="Picture 4" descr="VA Gravity Monitoring Area"/>
          <p:cNvPicPr>
            <a:picLocks noChangeAspect="1" noChangeArrowheads="1"/>
          </p:cNvPicPr>
          <p:nvPr/>
        </p:nvPicPr>
        <p:blipFill>
          <a:blip r:embed="rId3" cstate="print"/>
          <a:srcRect/>
          <a:stretch>
            <a:fillRect/>
          </a:stretch>
        </p:blipFill>
        <p:spPr bwMode="auto">
          <a:xfrm>
            <a:off x="2895600" y="2354262"/>
            <a:ext cx="6248400" cy="4503738"/>
          </a:xfrm>
          <a:prstGeom prst="rect">
            <a:avLst/>
          </a:prstGeom>
          <a:noFill/>
          <a:ln w="9525">
            <a:noFill/>
            <a:miter lim="800000"/>
            <a:headEnd/>
            <a:tailEnd/>
          </a:ln>
        </p:spPr>
      </p:pic>
      <p:pic>
        <p:nvPicPr>
          <p:cNvPr id="13317" name="Picture 5" descr="100_4061"/>
          <p:cNvPicPr>
            <a:picLocks noChangeAspect="1" noChangeArrowheads="1"/>
          </p:cNvPicPr>
          <p:nvPr/>
        </p:nvPicPr>
        <p:blipFill>
          <a:blip r:embed="rId4" cstate="print"/>
          <a:srcRect t="10336" r="19545"/>
          <a:stretch>
            <a:fillRect/>
          </a:stretch>
        </p:blipFill>
        <p:spPr bwMode="auto">
          <a:xfrm>
            <a:off x="0" y="990600"/>
            <a:ext cx="3733800" cy="3121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1143000"/>
            <a:ext cx="8839200" cy="563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00000"/>
              </a:lnSpc>
              <a:spcBef>
                <a:spcPct val="0"/>
              </a:spcBef>
              <a:buClrTx/>
              <a:buSzTx/>
              <a:defRPr/>
            </a:pPr>
            <a:endParaRPr lang="en-US" sz="1800" b="0">
              <a:solidFill>
                <a:prstClr val="white"/>
              </a:solidFill>
            </a:endParaRPr>
          </a:p>
        </p:txBody>
      </p:sp>
      <p:pic>
        <p:nvPicPr>
          <p:cNvPr id="23555" name="Picture 11" descr="time_lapse.png"/>
          <p:cNvPicPr>
            <a:picLocks noChangeAspect="1"/>
          </p:cNvPicPr>
          <p:nvPr/>
        </p:nvPicPr>
        <p:blipFill>
          <a:blip r:embed="rId3" cstate="print"/>
          <a:srcRect r="6287" b="2217"/>
          <a:stretch>
            <a:fillRect/>
          </a:stretch>
        </p:blipFill>
        <p:spPr bwMode="auto">
          <a:xfrm>
            <a:off x="4000500" y="1346200"/>
            <a:ext cx="4838700" cy="5368925"/>
          </a:xfrm>
          <a:prstGeom prst="rect">
            <a:avLst/>
          </a:prstGeom>
          <a:noFill/>
          <a:ln w="9525">
            <a:noFill/>
            <a:miter lim="800000"/>
            <a:headEnd/>
            <a:tailEnd/>
          </a:ln>
        </p:spPr>
      </p:pic>
      <p:pic>
        <p:nvPicPr>
          <p:cNvPr id="23556" name="Picture 10" descr="background.png"/>
          <p:cNvPicPr>
            <a:picLocks noChangeAspect="1"/>
          </p:cNvPicPr>
          <p:nvPr/>
        </p:nvPicPr>
        <p:blipFill>
          <a:blip r:embed="rId4" cstate="print"/>
          <a:srcRect l="5080" t="10159" r="4128"/>
          <a:stretch>
            <a:fillRect/>
          </a:stretch>
        </p:blipFill>
        <p:spPr bwMode="auto">
          <a:xfrm>
            <a:off x="241300" y="3035300"/>
            <a:ext cx="3632200" cy="3594100"/>
          </a:xfrm>
          <a:prstGeom prst="rect">
            <a:avLst/>
          </a:prstGeom>
          <a:noFill/>
          <a:ln w="9525">
            <a:noFill/>
            <a:miter lim="800000"/>
            <a:headEnd/>
            <a:tailEnd/>
          </a:ln>
        </p:spPr>
      </p:pic>
      <p:sp>
        <p:nvSpPr>
          <p:cNvPr id="23557" name="Text Box 4"/>
          <p:cNvSpPr txBox="1">
            <a:spLocks noChangeArrowheads="1"/>
          </p:cNvSpPr>
          <p:nvPr/>
        </p:nvSpPr>
        <p:spPr bwMode="auto">
          <a:xfrm>
            <a:off x="5927725" y="6415088"/>
            <a:ext cx="184150" cy="366712"/>
          </a:xfrm>
          <a:prstGeom prst="rect">
            <a:avLst/>
          </a:prstGeom>
          <a:noFill/>
          <a:ln w="9525">
            <a:noFill/>
            <a:miter lim="800000"/>
            <a:headEnd/>
            <a:tailEnd/>
          </a:ln>
        </p:spPr>
        <p:txBody>
          <a:bodyPr wrap="none">
            <a:spAutoFit/>
          </a:bodyPr>
          <a:lstStyle/>
          <a:p>
            <a:pPr eaLnBrk="1" hangingPunct="1">
              <a:lnSpc>
                <a:spcPct val="100000"/>
              </a:lnSpc>
              <a:spcBef>
                <a:spcPct val="0"/>
              </a:spcBef>
              <a:buClrTx/>
              <a:buSzTx/>
            </a:pPr>
            <a:endParaRPr lang="el-GR" sz="1800" b="0">
              <a:solidFill>
                <a:srgbClr val="000000"/>
              </a:solidFill>
              <a:latin typeface="Palatino Linotype" pitchFamily="18" charset="0"/>
            </a:endParaRPr>
          </a:p>
        </p:txBody>
      </p:sp>
      <p:sp>
        <p:nvSpPr>
          <p:cNvPr id="23558" name="Text Box 3"/>
          <p:cNvSpPr txBox="1">
            <a:spLocks noChangeArrowheads="1"/>
          </p:cNvSpPr>
          <p:nvPr/>
        </p:nvSpPr>
        <p:spPr bwMode="auto">
          <a:xfrm>
            <a:off x="228600" y="1265238"/>
            <a:ext cx="2819400" cy="1706562"/>
          </a:xfrm>
          <a:prstGeom prst="rect">
            <a:avLst/>
          </a:prstGeom>
          <a:noFill/>
          <a:ln w="9525">
            <a:noFill/>
            <a:miter lim="800000"/>
            <a:headEnd/>
            <a:tailEnd/>
          </a:ln>
        </p:spPr>
        <p:txBody>
          <a:bodyPr>
            <a:spAutoFit/>
          </a:bodyPr>
          <a:lstStyle/>
          <a:p>
            <a:pPr defTabSz="457200">
              <a:lnSpc>
                <a:spcPct val="86000"/>
              </a:lnSpc>
              <a:spcBef>
                <a:spcPct val="50000"/>
              </a:spcBef>
              <a:buClr>
                <a:srgbClr val="000000"/>
              </a:buClr>
              <a:buSzPct val="100000"/>
              <a:buFont typeface="Times New Roman" pitchFamily="18" charset="0"/>
              <a:buNone/>
            </a:pPr>
            <a:r>
              <a:rPr lang="en-US" sz="1800" b="0">
                <a:solidFill>
                  <a:srgbClr val="1F497D"/>
                </a:solidFill>
              </a:rPr>
              <a:t>- 8 Chem sample wells</a:t>
            </a:r>
          </a:p>
          <a:p>
            <a:pPr defTabSz="457200">
              <a:lnSpc>
                <a:spcPct val="86000"/>
              </a:lnSpc>
              <a:spcBef>
                <a:spcPct val="50000"/>
              </a:spcBef>
              <a:buClr>
                <a:srgbClr val="000000"/>
              </a:buClr>
              <a:buSzPct val="100000"/>
              <a:buFont typeface="Times New Roman" pitchFamily="18" charset="0"/>
              <a:buNone/>
            </a:pPr>
            <a:r>
              <a:rPr lang="en-US" sz="1800" b="0">
                <a:solidFill>
                  <a:srgbClr val="1F497D"/>
                </a:solidFill>
              </a:rPr>
              <a:t>- 7 ERT/Chem wells</a:t>
            </a:r>
          </a:p>
          <a:p>
            <a:pPr defTabSz="457200">
              <a:lnSpc>
                <a:spcPct val="86000"/>
              </a:lnSpc>
              <a:spcBef>
                <a:spcPct val="50000"/>
              </a:spcBef>
              <a:buClr>
                <a:srgbClr val="000000"/>
              </a:buClr>
              <a:buSzPct val="100000"/>
            </a:pPr>
            <a:r>
              <a:rPr lang="en-US" sz="1800" b="0">
                <a:solidFill>
                  <a:srgbClr val="1F497D"/>
                </a:solidFill>
              </a:rPr>
              <a:t>- 35 Chem sample ports</a:t>
            </a:r>
          </a:p>
          <a:p>
            <a:pPr defTabSz="457200">
              <a:lnSpc>
                <a:spcPct val="86000"/>
              </a:lnSpc>
              <a:spcBef>
                <a:spcPct val="50000"/>
              </a:spcBef>
              <a:buClr>
                <a:srgbClr val="000000"/>
              </a:buClr>
              <a:buSzPct val="100000"/>
            </a:pPr>
            <a:r>
              <a:rPr lang="en-US" sz="1800" b="0">
                <a:solidFill>
                  <a:srgbClr val="1F497D"/>
                </a:solidFill>
              </a:rPr>
              <a:t>- 165 electrodes </a:t>
            </a:r>
          </a:p>
          <a:p>
            <a:pPr lvl="1" defTabSz="457200" eaLnBrk="1" hangingPunct="1">
              <a:lnSpc>
                <a:spcPct val="100000"/>
              </a:lnSpc>
              <a:spcBef>
                <a:spcPct val="0"/>
              </a:spcBef>
              <a:buClrTx/>
              <a:buSzTx/>
            </a:pPr>
            <a:endParaRPr lang="en-US" sz="1600" b="0">
              <a:solidFill>
                <a:srgbClr val="1F497D"/>
              </a:solidFill>
            </a:endParaRPr>
          </a:p>
        </p:txBody>
      </p:sp>
      <p:sp>
        <p:nvSpPr>
          <p:cNvPr id="23559" name="TextBox 8"/>
          <p:cNvSpPr txBox="1">
            <a:spLocks noChangeArrowheads="1"/>
          </p:cNvSpPr>
          <p:nvPr/>
        </p:nvSpPr>
        <p:spPr bwMode="auto">
          <a:xfrm>
            <a:off x="76200" y="2906713"/>
            <a:ext cx="1752600" cy="369887"/>
          </a:xfrm>
          <a:prstGeom prst="rect">
            <a:avLst/>
          </a:prstGeom>
          <a:noFill/>
          <a:ln w="9525">
            <a:noFill/>
            <a:miter lim="800000"/>
            <a:headEnd/>
            <a:tailEnd/>
          </a:ln>
        </p:spPr>
        <p:txBody>
          <a:bodyPr>
            <a:spAutoFit/>
          </a:bodyPr>
          <a:lstStyle/>
          <a:p>
            <a:pPr eaLnBrk="1" hangingPunct="1">
              <a:lnSpc>
                <a:spcPct val="100000"/>
              </a:lnSpc>
              <a:spcBef>
                <a:spcPct val="0"/>
              </a:spcBef>
              <a:buClrTx/>
              <a:buSzTx/>
            </a:pPr>
            <a:r>
              <a:rPr lang="en-US" sz="1800" b="0">
                <a:solidFill>
                  <a:srgbClr val="000000"/>
                </a:solidFill>
              </a:rPr>
              <a:t>(a) Background</a:t>
            </a:r>
          </a:p>
        </p:txBody>
      </p:sp>
      <p:sp>
        <p:nvSpPr>
          <p:cNvPr id="23560" name="TextBox 9"/>
          <p:cNvSpPr txBox="1">
            <a:spLocks noChangeArrowheads="1"/>
          </p:cNvSpPr>
          <p:nvPr/>
        </p:nvSpPr>
        <p:spPr bwMode="auto">
          <a:xfrm>
            <a:off x="3581400" y="1143000"/>
            <a:ext cx="1752600" cy="369888"/>
          </a:xfrm>
          <a:prstGeom prst="rect">
            <a:avLst/>
          </a:prstGeom>
          <a:noFill/>
          <a:ln w="9525">
            <a:noFill/>
            <a:miter lim="800000"/>
            <a:headEnd/>
            <a:tailEnd/>
          </a:ln>
        </p:spPr>
        <p:txBody>
          <a:bodyPr>
            <a:spAutoFit/>
          </a:bodyPr>
          <a:lstStyle/>
          <a:p>
            <a:pPr eaLnBrk="1" hangingPunct="1">
              <a:lnSpc>
                <a:spcPct val="100000"/>
              </a:lnSpc>
              <a:spcBef>
                <a:spcPct val="0"/>
              </a:spcBef>
              <a:buClrTx/>
              <a:buSzTx/>
            </a:pPr>
            <a:r>
              <a:rPr lang="en-US" sz="1800" b="0">
                <a:solidFill>
                  <a:srgbClr val="000000"/>
                </a:solidFill>
              </a:rPr>
              <a:t>(b) Time-lapse</a:t>
            </a:r>
          </a:p>
        </p:txBody>
      </p:sp>
      <p:sp>
        <p:nvSpPr>
          <p:cNvPr id="23561" name="Title 1"/>
          <p:cNvSpPr txBox="1">
            <a:spLocks/>
          </p:cNvSpPr>
          <p:nvPr/>
        </p:nvSpPr>
        <p:spPr bwMode="auto">
          <a:xfrm>
            <a:off x="0" y="0"/>
            <a:ext cx="9144000" cy="685800"/>
          </a:xfrm>
          <a:prstGeom prst="rect">
            <a:avLst/>
          </a:prstGeom>
          <a:noFill/>
          <a:ln w="9525">
            <a:noFill/>
            <a:miter lim="800000"/>
            <a:headEnd/>
            <a:tailEnd/>
          </a:ln>
        </p:spPr>
        <p:txBody>
          <a:bodyPr anchor="ctr"/>
          <a:lstStyle/>
          <a:p>
            <a:pPr>
              <a:lnSpc>
                <a:spcPct val="100000"/>
              </a:lnSpc>
              <a:spcBef>
                <a:spcPct val="0"/>
              </a:spcBef>
              <a:buClrTx/>
              <a:buSzTx/>
            </a:pPr>
            <a:r>
              <a:rPr lang="en-US" sz="3200" b="1" i="1" dirty="0">
                <a:solidFill>
                  <a:srgbClr val="FFFF99"/>
                </a:solidFill>
                <a:latin typeface="+mj-lt"/>
                <a:ea typeface="+mj-ea"/>
                <a:cs typeface="+mj-cs"/>
              </a:rPr>
              <a:t>Time-Lapse Electrical Resistivity Tomography</a:t>
            </a:r>
          </a:p>
        </p:txBody>
      </p:sp>
      <p:sp>
        <p:nvSpPr>
          <p:cNvPr id="23562" name="TextBox 11"/>
          <p:cNvSpPr txBox="1">
            <a:spLocks noChangeArrowheads="1"/>
          </p:cNvSpPr>
          <p:nvPr/>
        </p:nvSpPr>
        <p:spPr bwMode="auto">
          <a:xfrm>
            <a:off x="6096000" y="6019800"/>
            <a:ext cx="2743200" cy="646113"/>
          </a:xfrm>
          <a:prstGeom prst="rect">
            <a:avLst/>
          </a:prstGeom>
          <a:noFill/>
          <a:ln w="9525">
            <a:noFill/>
            <a:miter lim="800000"/>
            <a:headEnd/>
            <a:tailEnd/>
          </a:ln>
        </p:spPr>
        <p:txBody>
          <a:bodyPr>
            <a:spAutoFit/>
          </a:bodyPr>
          <a:lstStyle/>
          <a:p>
            <a:pPr algn="r" eaLnBrk="1" hangingPunct="1">
              <a:lnSpc>
                <a:spcPct val="100000"/>
              </a:lnSpc>
              <a:spcBef>
                <a:spcPct val="0"/>
              </a:spcBef>
              <a:buClrTx/>
              <a:buSzTx/>
            </a:pPr>
            <a:r>
              <a:rPr lang="en-US" sz="1800" b="0">
                <a:solidFill>
                  <a:srgbClr val="000000"/>
                </a:solidFill>
                <a:sym typeface="Wingdings" pitchFamily="2" charset="2"/>
              </a:rPr>
              <a:t> Continuous, automated, monitoring</a:t>
            </a:r>
            <a:endParaRPr lang="en-US" sz="1800" b="0">
              <a:solidFill>
                <a:srgbClr val="000000"/>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99"/>
                </a:solidFill>
              </a:rPr>
              <a:t>USGS </a:t>
            </a:r>
            <a:r>
              <a:rPr lang="en-US" dirty="0" err="1" smtClean="0">
                <a:solidFill>
                  <a:srgbClr val="FFFF99"/>
                </a:solidFill>
              </a:rPr>
              <a:t>WaterAlert</a:t>
            </a:r>
            <a:endParaRPr lang="en-US" dirty="0" smtClean="0">
              <a:solidFill>
                <a:srgbClr val="FFFF99"/>
              </a:solidFill>
            </a:endParaRPr>
          </a:p>
        </p:txBody>
      </p:sp>
      <p:pic>
        <p:nvPicPr>
          <p:cNvPr id="5122" name="Picture 2"/>
          <p:cNvPicPr>
            <a:picLocks noGrp="1" noChangeAspect="1" noChangeArrowheads="1"/>
          </p:cNvPicPr>
          <p:nvPr>
            <p:ph idx="1"/>
          </p:nvPr>
        </p:nvPicPr>
        <p:blipFill>
          <a:blip r:embed="rId2" cstate="print"/>
          <a:srcRect/>
          <a:stretch>
            <a:fillRect/>
          </a:stretch>
        </p:blipFill>
        <p:spPr bwMode="auto">
          <a:xfrm>
            <a:off x="0" y="914400"/>
            <a:ext cx="6250099" cy="5366432"/>
          </a:xfrm>
          <a:prstGeom prst="rect">
            <a:avLst/>
          </a:prstGeom>
          <a:noFill/>
          <a:ln w="9525">
            <a:noFill/>
            <a:miter lim="800000"/>
            <a:headEnd/>
            <a:tailEnd/>
          </a:ln>
        </p:spPr>
      </p:pic>
      <p:sp>
        <p:nvSpPr>
          <p:cNvPr id="7" name="TextBox 6"/>
          <p:cNvSpPr txBox="1"/>
          <p:nvPr/>
        </p:nvSpPr>
        <p:spPr>
          <a:xfrm>
            <a:off x="6096000" y="5486400"/>
            <a:ext cx="3048000" cy="1371600"/>
          </a:xfrm>
          <a:prstGeom prst="rect">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w="50800">
            <a:solidFill>
              <a:schemeClr val="accent1"/>
            </a:solidFill>
          </a:ln>
        </p:spPr>
        <p:txBody>
          <a:bodyPr wrap="square" rtlCol="0">
            <a:spAutoFit/>
          </a:bodyPr>
          <a:lstStyle/>
          <a:p>
            <a:r>
              <a:rPr lang="en-US" sz="2400" b="1" dirty="0" smtClean="0">
                <a:solidFill>
                  <a:schemeClr val="bg1"/>
                </a:solidFill>
              </a:rPr>
              <a:t>   USGS </a:t>
            </a:r>
            <a:r>
              <a:rPr lang="en-US" sz="2400" b="1" dirty="0" err="1" smtClean="0">
                <a:solidFill>
                  <a:schemeClr val="bg1"/>
                </a:solidFill>
              </a:rPr>
              <a:t>StreaMail</a:t>
            </a:r>
            <a:endParaRPr lang="en-US" sz="2400" b="1" dirty="0" smtClean="0">
              <a:solidFill>
                <a:schemeClr val="bg1"/>
              </a:solidFill>
            </a:endParaRPr>
          </a:p>
          <a:p>
            <a:endParaRPr lang="en-US" sz="2400" b="1" dirty="0" smtClean="0">
              <a:solidFill>
                <a:schemeClr val="bg1"/>
              </a:solidFill>
            </a:endParaRPr>
          </a:p>
          <a:p>
            <a:r>
              <a:rPr lang="en-US" sz="1600" b="1" i="1" dirty="0" smtClean="0">
                <a:solidFill>
                  <a:schemeClr val="bg1"/>
                </a:solidFill>
              </a:rPr>
              <a:t>To: </a:t>
            </a:r>
            <a:r>
              <a:rPr lang="en-US" sz="1600" b="1" i="1" dirty="0" smtClean="0">
                <a:solidFill>
                  <a:schemeClr val="accent1">
                    <a:lumMod val="40000"/>
                    <a:lumOff val="60000"/>
                  </a:schemeClr>
                </a:solidFill>
              </a:rPr>
              <a:t>streamail@usgs.gov</a:t>
            </a:r>
          </a:p>
          <a:p>
            <a:r>
              <a:rPr lang="en-US" sz="1600" b="1" i="1" dirty="0" smtClean="0">
                <a:solidFill>
                  <a:schemeClr val="bg1"/>
                </a:solidFill>
              </a:rPr>
              <a:t>Subject: 01607500</a:t>
            </a:r>
            <a:endParaRPr lang="en-US" sz="1600" b="1" i="1" dirty="0">
              <a:solidFill>
                <a:schemeClr val="bg1"/>
              </a:solidFill>
            </a:endParaRPr>
          </a:p>
        </p:txBody>
      </p:sp>
      <p:sp>
        <p:nvSpPr>
          <p:cNvPr id="8" name="Rectangle 7"/>
          <p:cNvSpPr/>
          <p:nvPr/>
        </p:nvSpPr>
        <p:spPr>
          <a:xfrm>
            <a:off x="1524000" y="6324600"/>
            <a:ext cx="2895600" cy="307777"/>
          </a:xfrm>
          <a:prstGeom prst="rect">
            <a:avLst/>
          </a:prstGeom>
        </p:spPr>
        <p:txBody>
          <a:bodyPr wrap="square">
            <a:spAutoFit/>
          </a:bodyPr>
          <a:lstStyle/>
          <a:p>
            <a:r>
              <a:rPr lang="en-US" sz="1400" b="1" dirty="0" smtClean="0">
                <a:solidFill>
                  <a:srgbClr val="FF0000"/>
                </a:solidFill>
              </a:rPr>
              <a:t>http://water.usgs.gov/wateralert/</a:t>
            </a:r>
            <a:endParaRPr lang="en-US" sz="1400" b="1" dirty="0">
              <a:solidFill>
                <a:srgbClr val="FF0000"/>
              </a:solidFill>
            </a:endParaRPr>
          </a:p>
        </p:txBody>
      </p:sp>
      <p:pic>
        <p:nvPicPr>
          <p:cNvPr id="6" name="Picture 2"/>
          <p:cNvPicPr>
            <a:picLocks noChangeAspect="1" noChangeArrowheads="1"/>
          </p:cNvPicPr>
          <p:nvPr/>
        </p:nvPicPr>
        <p:blipFill>
          <a:blip r:embed="rId3" cstate="print"/>
          <a:srcRect/>
          <a:stretch>
            <a:fillRect/>
          </a:stretch>
        </p:blipFill>
        <p:spPr bwMode="auto">
          <a:xfrm>
            <a:off x="4419600" y="2514600"/>
            <a:ext cx="4724400" cy="1888087"/>
          </a:xfrm>
          <a:prstGeom prst="rect">
            <a:avLst/>
          </a:prstGeom>
          <a:noFill/>
          <a:ln w="12700">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a:stretch>
            <a:fillRect/>
          </a:stretch>
        </p:blipFill>
        <p:spPr bwMode="auto">
          <a:xfrm>
            <a:off x="6949335" y="2438400"/>
            <a:ext cx="2194665" cy="4419600"/>
          </a:xfrm>
          <a:prstGeom prst="rect">
            <a:avLst/>
          </a:prstGeom>
          <a:noFill/>
          <a:ln w="9525">
            <a:noFill/>
            <a:miter lim="800000"/>
            <a:headEnd/>
            <a:tailEnd/>
          </a:ln>
        </p:spPr>
      </p:pic>
      <p:sp>
        <p:nvSpPr>
          <p:cNvPr id="13314" name="Rectangle 2"/>
          <p:cNvSpPr>
            <a:spLocks noGrp="1" noChangeArrowheads="1"/>
          </p:cNvSpPr>
          <p:nvPr>
            <p:ph type="title"/>
          </p:nvPr>
        </p:nvSpPr>
        <p:spPr>
          <a:xfrm>
            <a:off x="0" y="0"/>
            <a:ext cx="9144000" cy="838200"/>
          </a:xfrm>
        </p:spPr>
        <p:txBody>
          <a:bodyPr/>
          <a:lstStyle/>
          <a:p>
            <a:r>
              <a:rPr lang="en-US" sz="4000" i="1" dirty="0" smtClean="0"/>
              <a:t>River Stage: Pressure Transducer</a:t>
            </a:r>
          </a:p>
        </p:txBody>
      </p:sp>
      <p:sp>
        <p:nvSpPr>
          <p:cNvPr id="13315" name="Text Box 4"/>
          <p:cNvSpPr txBox="1">
            <a:spLocks noChangeArrowheads="1"/>
          </p:cNvSpPr>
          <p:nvPr/>
        </p:nvSpPr>
        <p:spPr bwMode="auto">
          <a:xfrm>
            <a:off x="5105400" y="914400"/>
            <a:ext cx="3581400" cy="3970318"/>
          </a:xfrm>
          <a:prstGeom prst="rect">
            <a:avLst/>
          </a:prstGeom>
          <a:noFill/>
          <a:ln w="9525">
            <a:noFill/>
            <a:miter lim="800000"/>
            <a:headEnd/>
            <a:tailEnd/>
          </a:ln>
        </p:spPr>
        <p:txBody>
          <a:bodyPr wrap="square">
            <a:spAutoFit/>
          </a:bodyPr>
          <a:lstStyle/>
          <a:p>
            <a:pPr>
              <a:spcBef>
                <a:spcPct val="50000"/>
              </a:spcBef>
              <a:buSzPct val="145000"/>
            </a:pPr>
            <a:r>
              <a:rPr lang="en-US" sz="2400" b="1" i="1" dirty="0" smtClean="0">
                <a:solidFill>
                  <a:schemeClr val="accent1">
                    <a:lumMod val="40000"/>
                    <a:lumOff val="60000"/>
                  </a:schemeClr>
                </a:solidFill>
              </a:rPr>
              <a:t>Relative to stilling well:</a:t>
            </a:r>
          </a:p>
          <a:p>
            <a:pPr>
              <a:spcBef>
                <a:spcPct val="50000"/>
              </a:spcBef>
              <a:buSzPct val="145000"/>
            </a:pPr>
            <a:r>
              <a:rPr lang="en-US" sz="2400" b="1" dirty="0" smtClean="0">
                <a:solidFill>
                  <a:schemeClr val="bg1"/>
                </a:solidFill>
              </a:rPr>
              <a:t>Easier </a:t>
            </a:r>
            <a:r>
              <a:rPr lang="en-US" sz="2400" b="1" dirty="0">
                <a:solidFill>
                  <a:schemeClr val="bg1"/>
                </a:solidFill>
              </a:rPr>
              <a:t>to install</a:t>
            </a:r>
          </a:p>
          <a:p>
            <a:pPr>
              <a:spcBef>
                <a:spcPct val="50000"/>
              </a:spcBef>
            </a:pPr>
            <a:r>
              <a:rPr lang="en-US" sz="2400" b="1" dirty="0" smtClean="0">
                <a:solidFill>
                  <a:schemeClr val="bg1"/>
                </a:solidFill>
              </a:rPr>
              <a:t>Easier </a:t>
            </a:r>
            <a:r>
              <a:rPr lang="en-US" sz="2400" b="1" dirty="0">
                <a:solidFill>
                  <a:schemeClr val="bg1"/>
                </a:solidFill>
              </a:rPr>
              <a:t>to maintain</a:t>
            </a:r>
          </a:p>
          <a:p>
            <a:pPr>
              <a:spcBef>
                <a:spcPct val="50000"/>
              </a:spcBef>
            </a:pPr>
            <a:r>
              <a:rPr lang="en-US" sz="2400" b="1" dirty="0" smtClean="0">
                <a:solidFill>
                  <a:schemeClr val="bg1"/>
                </a:solidFill>
              </a:rPr>
              <a:t>Easier </a:t>
            </a:r>
            <a:r>
              <a:rPr lang="en-US" sz="2400" b="1" dirty="0">
                <a:solidFill>
                  <a:schemeClr val="bg1"/>
                </a:solidFill>
              </a:rPr>
              <a:t>to get </a:t>
            </a:r>
            <a:r>
              <a:rPr lang="en-US" sz="2400" b="1" dirty="0" smtClean="0">
                <a:solidFill>
                  <a:schemeClr val="bg1"/>
                </a:solidFill>
              </a:rPr>
              <a:t>above flood stage</a:t>
            </a:r>
            <a:endParaRPr lang="en-US" sz="2400" b="1" dirty="0">
              <a:solidFill>
                <a:schemeClr val="bg1"/>
              </a:solidFill>
            </a:endParaRPr>
          </a:p>
          <a:p>
            <a:pPr>
              <a:spcBef>
                <a:spcPct val="50000"/>
              </a:spcBef>
            </a:pPr>
            <a:r>
              <a:rPr lang="en-US" sz="2400" b="1" dirty="0" smtClean="0">
                <a:solidFill>
                  <a:schemeClr val="bg1"/>
                </a:solidFill>
              </a:rPr>
              <a:t>No </a:t>
            </a:r>
            <a:r>
              <a:rPr lang="en-US" sz="2400" b="1" dirty="0">
                <a:solidFill>
                  <a:schemeClr val="bg1"/>
                </a:solidFill>
              </a:rPr>
              <a:t>confined space</a:t>
            </a:r>
          </a:p>
          <a:p>
            <a:pPr>
              <a:spcBef>
                <a:spcPct val="50000"/>
              </a:spcBef>
            </a:pPr>
            <a:r>
              <a:rPr lang="en-US" sz="2400" b="1" dirty="0" smtClean="0">
                <a:solidFill>
                  <a:schemeClr val="bg1"/>
                </a:solidFill>
              </a:rPr>
              <a:t>Subject </a:t>
            </a:r>
            <a:r>
              <a:rPr lang="en-US" sz="2400" b="1" dirty="0">
                <a:solidFill>
                  <a:schemeClr val="bg1"/>
                </a:solidFill>
              </a:rPr>
              <a:t>to </a:t>
            </a:r>
            <a:r>
              <a:rPr lang="en-US" sz="2400" b="1" dirty="0" smtClean="0">
                <a:solidFill>
                  <a:schemeClr val="bg1"/>
                </a:solidFill>
              </a:rPr>
              <a:t>channel changes </a:t>
            </a:r>
            <a:r>
              <a:rPr lang="en-US" sz="2400" b="1" dirty="0">
                <a:solidFill>
                  <a:schemeClr val="bg1"/>
                </a:solidFill>
              </a:rPr>
              <a:t>and </a:t>
            </a:r>
            <a:r>
              <a:rPr lang="en-US" sz="2400" b="1" dirty="0" smtClean="0">
                <a:solidFill>
                  <a:schemeClr val="bg1"/>
                </a:solidFill>
              </a:rPr>
              <a:t>debris</a:t>
            </a:r>
            <a:endParaRPr lang="en-US" sz="2400" b="1" dirty="0">
              <a:solidFill>
                <a:schemeClr val="bg1"/>
              </a:solidFill>
            </a:endParaRPr>
          </a:p>
        </p:txBody>
      </p:sp>
      <p:pic>
        <p:nvPicPr>
          <p:cNvPr id="13316" name="Picture 5"/>
          <p:cNvPicPr>
            <a:picLocks noChangeAspect="1" noChangeArrowheads="1"/>
          </p:cNvPicPr>
          <p:nvPr/>
        </p:nvPicPr>
        <p:blipFill>
          <a:blip r:embed="rId4" cstate="print"/>
          <a:srcRect/>
          <a:stretch>
            <a:fillRect/>
          </a:stretch>
        </p:blipFill>
        <p:spPr bwMode="auto">
          <a:xfrm>
            <a:off x="0" y="2362200"/>
            <a:ext cx="5029200" cy="37931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Wolfradar3"/>
          <p:cNvPicPr>
            <a:picLocks noChangeAspect="1" noChangeArrowheads="1"/>
          </p:cNvPicPr>
          <p:nvPr/>
        </p:nvPicPr>
        <p:blipFill>
          <a:blip r:embed="rId3" cstate="print"/>
          <a:srcRect/>
          <a:stretch>
            <a:fillRect/>
          </a:stretch>
        </p:blipFill>
        <p:spPr bwMode="auto">
          <a:xfrm>
            <a:off x="4113213" y="914400"/>
            <a:ext cx="5030787" cy="5943600"/>
          </a:xfrm>
          <a:prstGeom prst="rect">
            <a:avLst/>
          </a:prstGeom>
          <a:noFill/>
          <a:ln w="53975">
            <a:solidFill>
              <a:schemeClr val="tx2"/>
            </a:solidFill>
            <a:miter lim="800000"/>
            <a:headEnd/>
            <a:tailEnd/>
          </a:ln>
        </p:spPr>
      </p:pic>
      <p:sp>
        <p:nvSpPr>
          <p:cNvPr id="1028" name="Rectangle 3"/>
          <p:cNvSpPr>
            <a:spLocks noGrp="1" noChangeArrowheads="1"/>
          </p:cNvSpPr>
          <p:nvPr>
            <p:ph type="title"/>
          </p:nvPr>
        </p:nvSpPr>
        <p:spPr>
          <a:xfrm>
            <a:off x="0" y="76200"/>
            <a:ext cx="9144000" cy="685800"/>
          </a:xfrm>
        </p:spPr>
        <p:txBody>
          <a:bodyPr/>
          <a:lstStyle/>
          <a:p>
            <a:pPr eaLnBrk="1" hangingPunct="1"/>
            <a:r>
              <a:rPr lang="en-US" sz="4000" i="1" dirty="0" smtClean="0"/>
              <a:t>River Stage: Radar</a:t>
            </a:r>
            <a:endParaRPr lang="en-US" sz="4000" dirty="0" smtClean="0">
              <a:solidFill>
                <a:schemeClr val="bg1"/>
              </a:solidFill>
            </a:endParaRPr>
          </a:p>
        </p:txBody>
      </p:sp>
      <p:sp>
        <p:nvSpPr>
          <p:cNvPr id="1029" name="Rectangle 4"/>
          <p:cNvSpPr>
            <a:spLocks noGrp="1" noChangeArrowheads="1"/>
          </p:cNvSpPr>
          <p:nvPr>
            <p:ph type="body" sz="half" idx="1"/>
          </p:nvPr>
        </p:nvSpPr>
        <p:spPr>
          <a:xfrm>
            <a:off x="152400" y="990600"/>
            <a:ext cx="2362200" cy="4495800"/>
          </a:xfrm>
        </p:spPr>
        <p:txBody>
          <a:bodyPr/>
          <a:lstStyle/>
          <a:p>
            <a:pPr eaLnBrk="1" hangingPunct="1">
              <a:buClr>
                <a:schemeClr val="bg1"/>
              </a:buClr>
              <a:buFontTx/>
              <a:buNone/>
            </a:pPr>
            <a:r>
              <a:rPr lang="en-US" sz="3600" i="1" dirty="0" smtClean="0">
                <a:solidFill>
                  <a:schemeClr val="bg1"/>
                </a:solidFill>
              </a:rPr>
              <a:t>  </a:t>
            </a:r>
            <a:endParaRPr lang="en-US" i="1" dirty="0" smtClean="0">
              <a:solidFill>
                <a:schemeClr val="bg1"/>
              </a:solidFill>
            </a:endParaRPr>
          </a:p>
        </p:txBody>
      </p:sp>
      <p:pic>
        <p:nvPicPr>
          <p:cNvPr id="1030" name="Picture 5" descr="Wolfradar6"/>
          <p:cNvPicPr>
            <a:picLocks noChangeAspect="1" noChangeArrowheads="1"/>
          </p:cNvPicPr>
          <p:nvPr/>
        </p:nvPicPr>
        <p:blipFill>
          <a:blip r:embed="rId4" cstate="print"/>
          <a:srcRect/>
          <a:stretch>
            <a:fillRect/>
          </a:stretch>
        </p:blipFill>
        <p:spPr bwMode="auto">
          <a:xfrm>
            <a:off x="3200400" y="3663950"/>
            <a:ext cx="4257675" cy="3194050"/>
          </a:xfrm>
          <a:prstGeom prst="rect">
            <a:avLst/>
          </a:prstGeom>
          <a:noFill/>
          <a:ln w="53975">
            <a:solidFill>
              <a:schemeClr val="tx2"/>
            </a:solidFill>
            <a:miter lim="800000"/>
            <a:headEnd/>
            <a:tailEnd/>
          </a:ln>
        </p:spPr>
      </p:pic>
      <p:sp>
        <p:nvSpPr>
          <p:cNvPr id="1031" name="Oval 7"/>
          <p:cNvSpPr>
            <a:spLocks noChangeArrowheads="1"/>
          </p:cNvSpPr>
          <p:nvPr/>
        </p:nvSpPr>
        <p:spPr bwMode="auto">
          <a:xfrm>
            <a:off x="5638800" y="1676400"/>
            <a:ext cx="685800" cy="685800"/>
          </a:xfrm>
          <a:prstGeom prst="ellipse">
            <a:avLst/>
          </a:prstGeom>
          <a:noFill/>
          <a:ln w="38100">
            <a:solidFill>
              <a:schemeClr val="tx1"/>
            </a:solidFill>
            <a:round/>
            <a:headEnd/>
            <a:tailEnd/>
          </a:ln>
        </p:spPr>
        <p:txBody>
          <a:bodyPr wrap="none" anchor="ctr"/>
          <a:lstStyle/>
          <a:p>
            <a:endParaRPr lang="en-US"/>
          </a:p>
        </p:txBody>
      </p:sp>
      <p:sp>
        <p:nvSpPr>
          <p:cNvPr id="1032" name="Line 8"/>
          <p:cNvSpPr>
            <a:spLocks noChangeShapeType="1"/>
          </p:cNvSpPr>
          <p:nvPr/>
        </p:nvSpPr>
        <p:spPr bwMode="auto">
          <a:xfrm flipH="1">
            <a:off x="5562600" y="2362200"/>
            <a:ext cx="304800" cy="2133600"/>
          </a:xfrm>
          <a:prstGeom prst="line">
            <a:avLst/>
          </a:prstGeom>
          <a:noFill/>
          <a:ln w="38100">
            <a:solidFill>
              <a:schemeClr val="tx1"/>
            </a:solidFill>
            <a:round/>
            <a:headEnd/>
            <a:tailEnd type="triangle" w="med" len="med"/>
          </a:ln>
        </p:spPr>
        <p:txBody>
          <a:bodyPr/>
          <a:lstStyle/>
          <a:p>
            <a:endParaRPr lang="en-US"/>
          </a:p>
        </p:txBody>
      </p:sp>
      <p:sp>
        <p:nvSpPr>
          <p:cNvPr id="1033" name="Text Box 9"/>
          <p:cNvSpPr txBox="1">
            <a:spLocks noChangeArrowheads="1"/>
          </p:cNvSpPr>
          <p:nvPr/>
        </p:nvSpPr>
        <p:spPr bwMode="auto">
          <a:xfrm>
            <a:off x="76200" y="1219200"/>
            <a:ext cx="4495800" cy="4493538"/>
          </a:xfrm>
          <a:prstGeom prst="rect">
            <a:avLst/>
          </a:prstGeom>
          <a:noFill/>
          <a:ln w="9525">
            <a:noFill/>
            <a:miter lim="800000"/>
            <a:headEnd/>
            <a:tailEnd/>
          </a:ln>
        </p:spPr>
        <p:txBody>
          <a:bodyPr wrap="square">
            <a:spAutoFit/>
          </a:bodyPr>
          <a:lstStyle/>
          <a:p>
            <a:pPr>
              <a:spcBef>
                <a:spcPct val="50000"/>
              </a:spcBef>
            </a:pPr>
            <a:r>
              <a:rPr lang="en-US" sz="2200" b="1" dirty="0" smtClean="0">
                <a:solidFill>
                  <a:schemeClr val="bg1"/>
                </a:solidFill>
              </a:rPr>
              <a:t>Easiest </a:t>
            </a:r>
            <a:r>
              <a:rPr lang="en-US" sz="2200" b="1" dirty="0">
                <a:solidFill>
                  <a:schemeClr val="bg1"/>
                </a:solidFill>
              </a:rPr>
              <a:t>to install</a:t>
            </a:r>
          </a:p>
          <a:p>
            <a:pPr>
              <a:spcBef>
                <a:spcPct val="50000"/>
              </a:spcBef>
            </a:pPr>
            <a:r>
              <a:rPr lang="en-US" sz="2200" b="1" dirty="0" smtClean="0">
                <a:solidFill>
                  <a:schemeClr val="bg1"/>
                </a:solidFill>
              </a:rPr>
              <a:t>Easiest </a:t>
            </a:r>
            <a:r>
              <a:rPr lang="en-US" sz="2200" b="1" dirty="0">
                <a:solidFill>
                  <a:schemeClr val="bg1"/>
                </a:solidFill>
              </a:rPr>
              <a:t>to maintain</a:t>
            </a:r>
          </a:p>
          <a:p>
            <a:pPr>
              <a:spcBef>
                <a:spcPct val="50000"/>
              </a:spcBef>
            </a:pPr>
            <a:r>
              <a:rPr lang="en-US" sz="2200" b="1" dirty="0" smtClean="0">
                <a:solidFill>
                  <a:schemeClr val="bg1"/>
                </a:solidFill>
              </a:rPr>
              <a:t>Easier </a:t>
            </a:r>
            <a:r>
              <a:rPr lang="en-US" sz="2200" b="1" dirty="0">
                <a:solidFill>
                  <a:schemeClr val="bg1"/>
                </a:solidFill>
              </a:rPr>
              <a:t>to get above </a:t>
            </a:r>
            <a:r>
              <a:rPr lang="en-US" sz="2200" b="1" dirty="0" smtClean="0">
                <a:solidFill>
                  <a:schemeClr val="bg1"/>
                </a:solidFill>
              </a:rPr>
              <a:t>flood stage</a:t>
            </a:r>
          </a:p>
          <a:p>
            <a:pPr>
              <a:spcBef>
                <a:spcPct val="50000"/>
              </a:spcBef>
            </a:pPr>
            <a:r>
              <a:rPr lang="en-US" sz="2200" b="1" dirty="0" smtClean="0">
                <a:solidFill>
                  <a:schemeClr val="bg1"/>
                </a:solidFill>
              </a:rPr>
              <a:t>Least </a:t>
            </a:r>
            <a:r>
              <a:rPr lang="en-US" sz="2200" b="1" dirty="0">
                <a:solidFill>
                  <a:schemeClr val="bg1"/>
                </a:solidFill>
              </a:rPr>
              <a:t>potential impact </a:t>
            </a:r>
            <a:r>
              <a:rPr lang="en-US" sz="2200" b="1" dirty="0" smtClean="0">
                <a:solidFill>
                  <a:schemeClr val="bg1"/>
                </a:solidFill>
              </a:rPr>
              <a:t>from </a:t>
            </a:r>
            <a:r>
              <a:rPr lang="en-US" sz="2200" b="1" dirty="0">
                <a:solidFill>
                  <a:schemeClr val="bg1"/>
                </a:solidFill>
              </a:rPr>
              <a:t>channel </a:t>
            </a:r>
            <a:r>
              <a:rPr lang="en-US" sz="2200" b="1" dirty="0" smtClean="0">
                <a:solidFill>
                  <a:schemeClr val="bg1"/>
                </a:solidFill>
              </a:rPr>
              <a:t>changes </a:t>
            </a:r>
            <a:r>
              <a:rPr lang="en-US" sz="2200" b="1" dirty="0">
                <a:solidFill>
                  <a:schemeClr val="bg1"/>
                </a:solidFill>
              </a:rPr>
              <a:t>and </a:t>
            </a:r>
            <a:r>
              <a:rPr lang="en-US" sz="2200" b="1" dirty="0" smtClean="0">
                <a:solidFill>
                  <a:schemeClr val="bg1"/>
                </a:solidFill>
              </a:rPr>
              <a:t>debris</a:t>
            </a:r>
            <a:endParaRPr lang="en-US" sz="2200" b="1" dirty="0">
              <a:solidFill>
                <a:schemeClr val="bg1"/>
              </a:solidFill>
            </a:endParaRPr>
          </a:p>
          <a:p>
            <a:pPr>
              <a:spcBef>
                <a:spcPct val="50000"/>
              </a:spcBef>
            </a:pPr>
            <a:r>
              <a:rPr lang="en-US" sz="2200" b="1" dirty="0" smtClean="0">
                <a:solidFill>
                  <a:schemeClr val="bg1"/>
                </a:solidFill>
              </a:rPr>
              <a:t>No </a:t>
            </a:r>
            <a:r>
              <a:rPr lang="en-US" sz="2200" b="1" dirty="0">
                <a:solidFill>
                  <a:schemeClr val="bg1"/>
                </a:solidFill>
              </a:rPr>
              <a:t>confined space</a:t>
            </a:r>
          </a:p>
          <a:p>
            <a:pPr>
              <a:spcBef>
                <a:spcPct val="50000"/>
              </a:spcBef>
            </a:pPr>
            <a:r>
              <a:rPr lang="en-US" sz="2200" b="1" dirty="0" smtClean="0">
                <a:solidFill>
                  <a:schemeClr val="bg1"/>
                </a:solidFill>
              </a:rPr>
              <a:t>Not </a:t>
            </a:r>
            <a:r>
              <a:rPr lang="en-US" sz="2200" b="1" dirty="0">
                <a:solidFill>
                  <a:schemeClr val="bg1"/>
                </a:solidFill>
              </a:rPr>
              <a:t>applicable to ice </a:t>
            </a:r>
            <a:r>
              <a:rPr lang="en-US" sz="2200" b="1" dirty="0" smtClean="0">
                <a:solidFill>
                  <a:schemeClr val="bg1"/>
                </a:solidFill>
              </a:rPr>
              <a:t>affected rivers</a:t>
            </a:r>
            <a:endParaRPr lang="en-US" sz="2200" b="1" dirty="0">
              <a:solidFill>
                <a:schemeClr val="bg1"/>
              </a:solidFill>
            </a:endParaRPr>
          </a:p>
          <a:p>
            <a:pPr>
              <a:spcBef>
                <a:spcPct val="50000"/>
              </a:spcBef>
            </a:pPr>
            <a:r>
              <a:rPr lang="en-US" sz="2200" b="1" dirty="0">
                <a:solidFill>
                  <a:schemeClr val="bg1"/>
                </a:solidFill>
              </a:rPr>
              <a:t> </a:t>
            </a:r>
            <a:r>
              <a:rPr lang="en-US" sz="2200" b="1" dirty="0" smtClean="0">
                <a:solidFill>
                  <a:schemeClr val="bg1"/>
                </a:solidFill>
              </a:rPr>
              <a:t>Must have </a:t>
            </a:r>
            <a:r>
              <a:rPr lang="en-US" sz="2200" b="1" dirty="0">
                <a:solidFill>
                  <a:schemeClr val="bg1"/>
                </a:solidFill>
              </a:rPr>
              <a:t>a structure </a:t>
            </a:r>
            <a:r>
              <a:rPr lang="en-US" sz="2200" b="1" dirty="0" smtClean="0">
                <a:solidFill>
                  <a:schemeClr val="bg1"/>
                </a:solidFill>
              </a:rPr>
              <a:t>over </a:t>
            </a:r>
            <a:r>
              <a:rPr lang="en-US" sz="2200" b="1" dirty="0">
                <a:solidFill>
                  <a:schemeClr val="bg1"/>
                </a:solidFill>
              </a:rPr>
              <a:t>the </a:t>
            </a:r>
            <a:r>
              <a:rPr lang="en-US" sz="2200" b="1" dirty="0" smtClean="0">
                <a:solidFill>
                  <a:schemeClr val="bg1"/>
                </a:solidFill>
              </a:rPr>
              <a:t>river</a:t>
            </a:r>
            <a:endParaRPr lang="en-US" sz="2200" b="1" dirty="0">
              <a:solidFill>
                <a:schemeClr val="bg1"/>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7" descr="DSCN0077"/>
          <p:cNvPicPr>
            <a:picLocks noChangeAspect="1" noChangeArrowheads="1"/>
          </p:cNvPicPr>
          <p:nvPr/>
        </p:nvPicPr>
        <p:blipFill>
          <a:blip r:embed="rId3" cstate="print">
            <a:lum bright="-12000"/>
          </a:blip>
          <a:srcRect l="32259" r="10753"/>
          <a:stretch>
            <a:fillRect/>
          </a:stretch>
        </p:blipFill>
        <p:spPr bwMode="auto">
          <a:xfrm>
            <a:off x="5562600" y="990600"/>
            <a:ext cx="2512483" cy="3269255"/>
          </a:xfrm>
          <a:prstGeom prst="rect">
            <a:avLst/>
          </a:prstGeom>
          <a:noFill/>
          <a:ln w="9525">
            <a:noFill/>
            <a:miter lim="800000"/>
            <a:headEnd/>
            <a:tailEnd/>
          </a:ln>
        </p:spPr>
      </p:pic>
      <p:sp>
        <p:nvSpPr>
          <p:cNvPr id="14338" name="Rectangle 2"/>
          <p:cNvSpPr>
            <a:spLocks noGrp="1" noChangeArrowheads="1"/>
          </p:cNvSpPr>
          <p:nvPr>
            <p:ph type="title"/>
          </p:nvPr>
        </p:nvSpPr>
        <p:spPr>
          <a:xfrm>
            <a:off x="0" y="0"/>
            <a:ext cx="9144000" cy="838200"/>
          </a:xfrm>
        </p:spPr>
        <p:txBody>
          <a:bodyPr/>
          <a:lstStyle/>
          <a:p>
            <a:pPr eaLnBrk="1" hangingPunct="1"/>
            <a:r>
              <a:rPr lang="en-US" sz="3800" dirty="0" smtClean="0">
                <a:solidFill>
                  <a:srgbClr val="FFFF99"/>
                </a:solidFill>
              </a:rPr>
              <a:t>River Stage: Rapid Deployment Gages</a:t>
            </a:r>
          </a:p>
        </p:txBody>
      </p:sp>
      <p:pic>
        <p:nvPicPr>
          <p:cNvPr id="14339" name="Picture 4" descr="Picture 025"/>
          <p:cNvPicPr>
            <a:picLocks noChangeAspect="1" noChangeArrowheads="1"/>
          </p:cNvPicPr>
          <p:nvPr/>
        </p:nvPicPr>
        <p:blipFill>
          <a:blip r:embed="rId4" cstate="print">
            <a:lum bright="14000" contrast="6000"/>
          </a:blip>
          <a:srcRect/>
          <a:stretch>
            <a:fillRect/>
          </a:stretch>
        </p:blipFill>
        <p:spPr bwMode="auto">
          <a:xfrm>
            <a:off x="5486400" y="4376738"/>
            <a:ext cx="3505200" cy="2481262"/>
          </a:xfrm>
          <a:prstGeom prst="rect">
            <a:avLst/>
          </a:prstGeom>
          <a:noFill/>
          <a:ln w="9525">
            <a:noFill/>
            <a:miter lim="800000"/>
            <a:headEnd/>
            <a:tailEnd/>
          </a:ln>
        </p:spPr>
      </p:pic>
      <p:pic>
        <p:nvPicPr>
          <p:cNvPr id="14340" name="Picture 6" descr="07-022_5"/>
          <p:cNvPicPr>
            <a:picLocks noChangeAspect="1" noChangeArrowheads="1"/>
          </p:cNvPicPr>
          <p:nvPr/>
        </p:nvPicPr>
        <p:blipFill>
          <a:blip r:embed="rId5" cstate="print"/>
          <a:srcRect/>
          <a:stretch>
            <a:fillRect/>
          </a:stretch>
        </p:blipFill>
        <p:spPr bwMode="auto">
          <a:xfrm>
            <a:off x="0" y="3276600"/>
            <a:ext cx="5279941" cy="3521075"/>
          </a:xfrm>
          <a:prstGeom prst="rect">
            <a:avLst/>
          </a:prstGeom>
          <a:noFill/>
          <a:ln w="9525">
            <a:noFill/>
            <a:miter lim="800000"/>
            <a:headEnd/>
            <a:tailEnd/>
          </a:ln>
        </p:spPr>
      </p:pic>
      <p:pic>
        <p:nvPicPr>
          <p:cNvPr id="14342" name="Picture 5" descr="300056090020201"/>
          <p:cNvPicPr>
            <a:picLocks noChangeAspect="1" noChangeArrowheads="1"/>
          </p:cNvPicPr>
          <p:nvPr/>
        </p:nvPicPr>
        <p:blipFill>
          <a:blip r:embed="rId6" cstate="print"/>
          <a:srcRect/>
          <a:stretch>
            <a:fillRect/>
          </a:stretch>
        </p:blipFill>
        <p:spPr bwMode="auto">
          <a:xfrm>
            <a:off x="0" y="914400"/>
            <a:ext cx="3254644"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sktop">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sk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lnDef>
  </a:objectDefaults>
  <a:extraClrSchemeLst>
    <a:extraClrScheme>
      <a:clrScheme name="Deskt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kt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kt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kt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kt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kt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kt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sk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10164</TotalTime>
  <Pages>4</Pages>
  <Words>2980</Words>
  <Application>Microsoft Office PowerPoint</Application>
  <PresentationFormat>On-screen Show (4:3)</PresentationFormat>
  <Paragraphs>394</Paragraphs>
  <Slides>56</Slides>
  <Notes>41</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Desktop</vt:lpstr>
      <vt:lpstr>Bitmap Image</vt:lpstr>
      <vt:lpstr>New and Emerging Technologies for Water Science at the USGS</vt:lpstr>
      <vt:lpstr>Overview</vt:lpstr>
      <vt:lpstr>USGS WaterAlert</vt:lpstr>
      <vt:lpstr>USGS WaterAlert</vt:lpstr>
      <vt:lpstr>USGS WaterAlert</vt:lpstr>
      <vt:lpstr>USGS WaterAlert</vt:lpstr>
      <vt:lpstr>River Stage: Pressure Transducer</vt:lpstr>
      <vt:lpstr>River Stage: Radar</vt:lpstr>
      <vt:lpstr>River Stage: Rapid Deployment Gages</vt:lpstr>
      <vt:lpstr>Discharge: Traditional Methods</vt:lpstr>
      <vt:lpstr>Slide 11</vt:lpstr>
      <vt:lpstr>Slide 12</vt:lpstr>
      <vt:lpstr>Discharge: Previously Unmeasureable</vt:lpstr>
      <vt:lpstr>Discharge:  The Future?</vt:lpstr>
      <vt:lpstr>Soil Moisture and Infiltration</vt:lpstr>
      <vt:lpstr>Soil Moisture and Infiltration</vt:lpstr>
      <vt:lpstr>Soil Moisture and Infiltration</vt:lpstr>
      <vt:lpstr>Slide 18</vt:lpstr>
      <vt:lpstr>Slide 19</vt:lpstr>
      <vt:lpstr>Geophysics for GW Monitoring</vt:lpstr>
      <vt:lpstr>Slide 21</vt:lpstr>
      <vt:lpstr>Mobile Geophysics</vt:lpstr>
      <vt:lpstr>Example: Multi-Frequency EM Mapping</vt:lpstr>
      <vt:lpstr>Borehole NMR</vt:lpstr>
      <vt:lpstr>SW – GW Interactions </vt:lpstr>
      <vt:lpstr>Continuous Water-Quality Monitoring</vt:lpstr>
      <vt:lpstr>Improved Sensors and Signal Processing</vt:lpstr>
      <vt:lpstr>Surrogates for Concentration Estimation</vt:lpstr>
      <vt:lpstr>Turbidity estimates E. Coli reliably</vt:lpstr>
      <vt:lpstr>Slide 30</vt:lpstr>
      <vt:lpstr>Atmospheric Rivers</vt:lpstr>
      <vt:lpstr>Combining USGS’s expertise in isotopes with NOAA’s meteorological capabilities to study atmospheric processes in “atmospheric rivers”</vt:lpstr>
      <vt:lpstr>Slide 33</vt:lpstr>
      <vt:lpstr>Static vs. Dynamic Maps</vt:lpstr>
      <vt:lpstr>Slide 35</vt:lpstr>
      <vt:lpstr>Slide 36</vt:lpstr>
      <vt:lpstr>GSFLOW—Coupled GW – SW Modeling</vt:lpstr>
      <vt:lpstr>GS-Flow</vt:lpstr>
      <vt:lpstr>Slide 39</vt:lpstr>
      <vt:lpstr>34-Year Water Balance</vt:lpstr>
      <vt:lpstr>Slide 41</vt:lpstr>
      <vt:lpstr>Slide 42</vt:lpstr>
      <vt:lpstr>Slide 43</vt:lpstr>
      <vt:lpstr>Slide 44</vt:lpstr>
      <vt:lpstr>Field Computing</vt:lpstr>
      <vt:lpstr>Slide 46</vt:lpstr>
      <vt:lpstr>Improved Data Availability</vt:lpstr>
      <vt:lpstr>USGS Water Data Web Services</vt:lpstr>
      <vt:lpstr>Water-Quality Data Exchange Portal</vt:lpstr>
      <vt:lpstr>Slide 50</vt:lpstr>
      <vt:lpstr>DSS for SPARROW Modeling</vt:lpstr>
      <vt:lpstr>SPARROW DSS</vt:lpstr>
      <vt:lpstr>Slide 53</vt:lpstr>
      <vt:lpstr>Slide 54</vt:lpstr>
      <vt:lpstr>Gravity Monitoring: Aquifer Storage Change</vt:lpstr>
      <vt:lpstr>Slide 56</vt:lpstr>
    </vt:vector>
  </TitlesOfParts>
  <Company>USGS</Company>
  <LinksUpToDate>false</LinksUpToDate>
  <SharedDoc>false</SharedDoc>
  <HyperlinkBase>http://www.usgs.gov/visual-id/specs/slides/slide.html</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Blue Template for Slide Presentations</dc:title>
  <dc:subject>Presentation format with USGS Visual Identity</dc:subject>
  <dc:creator>VIScom</dc:creator>
  <cp:keywords/>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jdbales</cp:lastModifiedBy>
  <cp:revision>361</cp:revision>
  <cp:lastPrinted>1998-03-23T17:09:44Z</cp:lastPrinted>
  <dcterms:created xsi:type="dcterms:W3CDTF">1998-01-16T15:44:57Z</dcterms:created>
  <dcterms:modified xsi:type="dcterms:W3CDTF">2010-11-04T15:42:51Z</dcterms:modified>
</cp:coreProperties>
</file>